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41"/>
  </p:notesMasterIdLst>
  <p:sldIdLst>
    <p:sldId id="256" r:id="rId2"/>
    <p:sldId id="257" r:id="rId3"/>
    <p:sldId id="296" r:id="rId4"/>
    <p:sldId id="258" r:id="rId5"/>
    <p:sldId id="288" r:id="rId6"/>
    <p:sldId id="295" r:id="rId7"/>
    <p:sldId id="263" r:id="rId8"/>
    <p:sldId id="265" r:id="rId9"/>
    <p:sldId id="266" r:id="rId10"/>
    <p:sldId id="267" r:id="rId11"/>
    <p:sldId id="268" r:id="rId12"/>
    <p:sldId id="271" r:id="rId13"/>
    <p:sldId id="273" r:id="rId14"/>
    <p:sldId id="272" r:id="rId15"/>
    <p:sldId id="274" r:id="rId16"/>
    <p:sldId id="275" r:id="rId17"/>
    <p:sldId id="270" r:id="rId18"/>
    <p:sldId id="277" r:id="rId19"/>
    <p:sldId id="269" r:id="rId20"/>
    <p:sldId id="279" r:id="rId21"/>
    <p:sldId id="280" r:id="rId22"/>
    <p:sldId id="281" r:id="rId23"/>
    <p:sldId id="282" r:id="rId24"/>
    <p:sldId id="283" r:id="rId25"/>
    <p:sldId id="284" r:id="rId26"/>
    <p:sldId id="285" r:id="rId27"/>
    <p:sldId id="286" r:id="rId28"/>
    <p:sldId id="287" r:id="rId29"/>
    <p:sldId id="292" r:id="rId30"/>
    <p:sldId id="293" r:id="rId31"/>
    <p:sldId id="294" r:id="rId32"/>
    <p:sldId id="289" r:id="rId33"/>
    <p:sldId id="297" r:id="rId34"/>
    <p:sldId id="298" r:id="rId35"/>
    <p:sldId id="299" r:id="rId36"/>
    <p:sldId id="300" r:id="rId37"/>
    <p:sldId id="290" r:id="rId38"/>
    <p:sldId id="291" r:id="rId39"/>
    <p:sldId id="262" r:id="rId40"/>
  </p:sldIdLst>
  <p:sldSz cx="9144000" cy="5715000" type="screen16x10"/>
  <p:notesSz cx="6858000" cy="9144000"/>
  <p:embeddedFontLst>
    <p:embeddedFont>
      <p:font typeface="Fira Code" pitchFamily="49" charset="0"/>
      <p:regular r:id="rId42"/>
      <p:bold r:id="rId43"/>
    </p:embeddedFont>
    <p:embeddedFont>
      <p:font typeface="Fira Code Light" pitchFamily="49" charset="0"/>
      <p:regular r:id="rId44"/>
      <p:bold r:id="rId45"/>
    </p:embeddedFont>
    <p:embeddedFont>
      <p:font typeface="Ubuntu" panose="020B0504030602030204" pitchFamily="34" charset="0"/>
      <p:regular r:id="rId46"/>
      <p:bold r:id="rId47"/>
      <p:italic r:id="rId48"/>
      <p:boldItalic r:id="rId49"/>
    </p:embeddedFont>
    <p:embeddedFont>
      <p:font typeface="Ubuntu Light" panose="020B030403060203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8"/>
    <p:restoredTop sz="94653"/>
  </p:normalViewPr>
  <p:slideViewPr>
    <p:cSldViewPr snapToGrid="0">
      <p:cViewPr>
        <p:scale>
          <a:sx n="180" d="100"/>
          <a:sy n="180" d="100"/>
        </p:scale>
        <p:origin x="1728"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A0D531-70FE-994F-97E1-94D832B98261}" type="doc">
      <dgm:prSet loTypeId="urn:microsoft.com/office/officeart/2005/8/layout/process1" loCatId="" qsTypeId="urn:microsoft.com/office/officeart/2005/8/quickstyle/simple1" qsCatId="simple" csTypeId="urn:microsoft.com/office/officeart/2005/8/colors/colorful3" csCatId="colorful" phldr="1"/>
      <dgm:spPr/>
    </dgm:pt>
    <dgm:pt modelId="{6D88775C-5590-9740-9292-4BEE9F21FB3D}">
      <dgm:prSet phldrT="[Texto]"/>
      <dgm:spPr/>
      <dgm:t>
        <a:bodyPr/>
        <a:lstStyle/>
        <a:p>
          <a:r>
            <a:rPr lang="pt-BR" dirty="0"/>
            <a:t>Refinamento do Backlog</a:t>
          </a:r>
        </a:p>
      </dgm:t>
    </dgm:pt>
    <dgm:pt modelId="{BB5C9CD7-E46C-E742-9BB6-FF1319C96B73}" type="parTrans" cxnId="{A81CFE4D-84EA-EA40-862B-9DD6D186FB60}">
      <dgm:prSet/>
      <dgm:spPr/>
      <dgm:t>
        <a:bodyPr/>
        <a:lstStyle/>
        <a:p>
          <a:endParaRPr lang="pt-BR"/>
        </a:p>
      </dgm:t>
    </dgm:pt>
    <dgm:pt modelId="{5D8BD58F-AFB5-8742-8664-5856AC0D7D8F}" type="sibTrans" cxnId="{A81CFE4D-84EA-EA40-862B-9DD6D186FB60}">
      <dgm:prSet/>
      <dgm:spPr/>
      <dgm:t>
        <a:bodyPr/>
        <a:lstStyle/>
        <a:p>
          <a:endParaRPr lang="pt-BR"/>
        </a:p>
      </dgm:t>
    </dgm:pt>
    <dgm:pt modelId="{CE67DBC5-4E46-ED49-9543-0DF2ECB16A4F}">
      <dgm:prSet phldrT="[Texto]"/>
      <dgm:spPr/>
      <dgm:t>
        <a:bodyPr/>
        <a:lstStyle/>
        <a:p>
          <a:r>
            <a:rPr lang="pt-BR" dirty="0"/>
            <a:t>Sprint Planning</a:t>
          </a:r>
        </a:p>
      </dgm:t>
    </dgm:pt>
    <dgm:pt modelId="{92377F3A-BB6C-8B4F-A6EE-AA132A482320}" type="parTrans" cxnId="{5D85E2F3-BDB1-8240-983D-6372C3F23493}">
      <dgm:prSet/>
      <dgm:spPr/>
      <dgm:t>
        <a:bodyPr/>
        <a:lstStyle/>
        <a:p>
          <a:endParaRPr lang="pt-BR"/>
        </a:p>
      </dgm:t>
    </dgm:pt>
    <dgm:pt modelId="{8B759DEA-1CBF-2B42-A694-6D0F996A767C}" type="sibTrans" cxnId="{5D85E2F3-BDB1-8240-983D-6372C3F23493}">
      <dgm:prSet/>
      <dgm:spPr/>
      <dgm:t>
        <a:bodyPr/>
        <a:lstStyle/>
        <a:p>
          <a:endParaRPr lang="pt-BR"/>
        </a:p>
      </dgm:t>
    </dgm:pt>
    <dgm:pt modelId="{B1057DA7-D7A9-AE4E-8A46-D5CB03CBF96D}">
      <dgm:prSet phldrT="[Texto]"/>
      <dgm:spPr/>
      <dgm:t>
        <a:bodyPr/>
        <a:lstStyle/>
        <a:p>
          <a:r>
            <a:rPr lang="pt-BR" dirty="0"/>
            <a:t>Criar as </a:t>
          </a:r>
          <a:r>
            <a:rPr lang="pt-BR" dirty="0" err="1"/>
            <a:t>user</a:t>
          </a:r>
          <a:r>
            <a:rPr lang="pt-BR" dirty="0"/>
            <a:t> </a:t>
          </a:r>
          <a:r>
            <a:rPr lang="pt-BR" dirty="0" err="1"/>
            <a:t>Storys</a:t>
          </a:r>
          <a:r>
            <a:rPr lang="pt-BR" dirty="0"/>
            <a:t> com:</a:t>
          </a:r>
        </a:p>
      </dgm:t>
    </dgm:pt>
    <dgm:pt modelId="{640D1AEB-8349-7048-A16E-FA53DE9AC163}" type="parTrans" cxnId="{865542A8-77BF-8547-B77B-476065636A57}">
      <dgm:prSet/>
      <dgm:spPr/>
      <dgm:t>
        <a:bodyPr/>
        <a:lstStyle/>
        <a:p>
          <a:endParaRPr lang="pt-BR"/>
        </a:p>
      </dgm:t>
    </dgm:pt>
    <dgm:pt modelId="{DECD665E-BC1C-664C-BB75-D18267BD9811}" type="sibTrans" cxnId="{865542A8-77BF-8547-B77B-476065636A57}">
      <dgm:prSet/>
      <dgm:spPr/>
      <dgm:t>
        <a:bodyPr/>
        <a:lstStyle/>
        <a:p>
          <a:endParaRPr lang="pt-BR"/>
        </a:p>
      </dgm:t>
    </dgm:pt>
    <dgm:pt modelId="{717CFF3C-1A78-0742-9BDA-E7200074707A}">
      <dgm:prSet phldrT="[Texto]"/>
      <dgm:spPr/>
      <dgm:t>
        <a:bodyPr/>
        <a:lstStyle/>
        <a:p>
          <a:r>
            <a:rPr lang="pt-BR" dirty="0"/>
            <a:t>DOD</a:t>
          </a:r>
        </a:p>
      </dgm:t>
    </dgm:pt>
    <dgm:pt modelId="{DCFECC76-3E09-2940-B67A-8A0F96522E51}" type="parTrans" cxnId="{5F8ABCF9-AF4C-3A4A-B55F-20D99018F910}">
      <dgm:prSet/>
      <dgm:spPr/>
      <dgm:t>
        <a:bodyPr/>
        <a:lstStyle/>
        <a:p>
          <a:endParaRPr lang="pt-BR"/>
        </a:p>
      </dgm:t>
    </dgm:pt>
    <dgm:pt modelId="{6547DFBE-20B3-DB44-BC5F-9EFF6635468A}" type="sibTrans" cxnId="{5F8ABCF9-AF4C-3A4A-B55F-20D99018F910}">
      <dgm:prSet/>
      <dgm:spPr/>
      <dgm:t>
        <a:bodyPr/>
        <a:lstStyle/>
        <a:p>
          <a:endParaRPr lang="pt-BR"/>
        </a:p>
      </dgm:t>
    </dgm:pt>
    <dgm:pt modelId="{5E326CE6-E6E5-BF42-9A0D-D8A2A207BED4}">
      <dgm:prSet phldrT="[Texto]"/>
      <dgm:spPr/>
      <dgm:t>
        <a:bodyPr/>
        <a:lstStyle/>
        <a:p>
          <a:r>
            <a:rPr lang="pt-BR" dirty="0"/>
            <a:t>DOR </a:t>
          </a:r>
        </a:p>
      </dgm:t>
    </dgm:pt>
    <dgm:pt modelId="{A400A4D9-1A2D-7747-8929-B3F6AB20D520}" type="parTrans" cxnId="{C24C3B5B-107B-DC4A-9D03-5D46AEEB05F5}">
      <dgm:prSet/>
      <dgm:spPr/>
      <dgm:t>
        <a:bodyPr/>
        <a:lstStyle/>
        <a:p>
          <a:endParaRPr lang="pt-BR"/>
        </a:p>
      </dgm:t>
    </dgm:pt>
    <dgm:pt modelId="{43A0C987-DA66-5340-9B4D-13D66F3642F3}" type="sibTrans" cxnId="{C24C3B5B-107B-DC4A-9D03-5D46AEEB05F5}">
      <dgm:prSet/>
      <dgm:spPr/>
      <dgm:t>
        <a:bodyPr/>
        <a:lstStyle/>
        <a:p>
          <a:endParaRPr lang="pt-BR"/>
        </a:p>
      </dgm:t>
    </dgm:pt>
    <dgm:pt modelId="{CCB28A2D-DA45-1A45-9C08-CC0142E22E68}">
      <dgm:prSet phldrT="[Texto]"/>
      <dgm:spPr/>
      <dgm:t>
        <a:bodyPr/>
        <a:lstStyle/>
        <a:p>
          <a:r>
            <a:rPr lang="pt-BR" dirty="0"/>
            <a:t>Planning Poker</a:t>
          </a:r>
        </a:p>
      </dgm:t>
    </dgm:pt>
    <dgm:pt modelId="{94CC46C3-FBB5-4A4D-98F1-B31FF0279219}" type="parTrans" cxnId="{1505FEFF-F2A9-0C4F-877E-E50FF111F4CD}">
      <dgm:prSet/>
      <dgm:spPr/>
      <dgm:t>
        <a:bodyPr/>
        <a:lstStyle/>
        <a:p>
          <a:endParaRPr lang="pt-BR"/>
        </a:p>
      </dgm:t>
    </dgm:pt>
    <dgm:pt modelId="{A5CF469B-346B-3142-9C49-5DF3AFF9EA0E}" type="sibTrans" cxnId="{1505FEFF-F2A9-0C4F-877E-E50FF111F4CD}">
      <dgm:prSet/>
      <dgm:spPr/>
      <dgm:t>
        <a:bodyPr/>
        <a:lstStyle/>
        <a:p>
          <a:endParaRPr lang="pt-BR"/>
        </a:p>
      </dgm:t>
    </dgm:pt>
    <dgm:pt modelId="{472175F5-2002-CD4A-9DBF-AE2F1FAC3FD3}" type="pres">
      <dgm:prSet presAssocID="{66A0D531-70FE-994F-97E1-94D832B98261}" presName="Name0" presStyleCnt="0">
        <dgm:presLayoutVars>
          <dgm:dir/>
          <dgm:resizeHandles val="exact"/>
        </dgm:presLayoutVars>
      </dgm:prSet>
      <dgm:spPr/>
    </dgm:pt>
    <dgm:pt modelId="{A0E39E63-AAA6-AC40-A7BE-88489624B374}" type="pres">
      <dgm:prSet presAssocID="{6D88775C-5590-9740-9292-4BEE9F21FB3D}" presName="node" presStyleLbl="node1" presStyleIdx="0" presStyleCnt="2">
        <dgm:presLayoutVars>
          <dgm:bulletEnabled val="1"/>
        </dgm:presLayoutVars>
      </dgm:prSet>
      <dgm:spPr/>
    </dgm:pt>
    <dgm:pt modelId="{BD28F938-95BB-6E4E-81D7-F90A74C37524}" type="pres">
      <dgm:prSet presAssocID="{5D8BD58F-AFB5-8742-8664-5856AC0D7D8F}" presName="sibTrans" presStyleLbl="sibTrans2D1" presStyleIdx="0" presStyleCnt="1"/>
      <dgm:spPr/>
    </dgm:pt>
    <dgm:pt modelId="{278D65D8-711A-9E4E-8874-8D71FA95A17D}" type="pres">
      <dgm:prSet presAssocID="{5D8BD58F-AFB5-8742-8664-5856AC0D7D8F}" presName="connectorText" presStyleLbl="sibTrans2D1" presStyleIdx="0" presStyleCnt="1"/>
      <dgm:spPr/>
    </dgm:pt>
    <dgm:pt modelId="{D9CD793B-D29C-F048-863C-9337794D0F1A}" type="pres">
      <dgm:prSet presAssocID="{CE67DBC5-4E46-ED49-9543-0DF2ECB16A4F}" presName="node" presStyleLbl="node1" presStyleIdx="1" presStyleCnt="2">
        <dgm:presLayoutVars>
          <dgm:bulletEnabled val="1"/>
        </dgm:presLayoutVars>
      </dgm:prSet>
      <dgm:spPr/>
    </dgm:pt>
  </dgm:ptLst>
  <dgm:cxnLst>
    <dgm:cxn modelId="{C5B22E14-D5C4-184E-9231-5313244196D1}" type="presOf" srcId="{717CFF3C-1A78-0742-9BDA-E7200074707A}" destId="{A0E39E63-AAA6-AC40-A7BE-88489624B374}" srcOrd="0" destOrd="2" presId="urn:microsoft.com/office/officeart/2005/8/layout/process1"/>
    <dgm:cxn modelId="{B5885830-E75D-1940-9907-80357384110C}" type="presOf" srcId="{CE67DBC5-4E46-ED49-9543-0DF2ECB16A4F}" destId="{D9CD793B-D29C-F048-863C-9337794D0F1A}" srcOrd="0" destOrd="0" presId="urn:microsoft.com/office/officeart/2005/8/layout/process1"/>
    <dgm:cxn modelId="{A81CFE4D-84EA-EA40-862B-9DD6D186FB60}" srcId="{66A0D531-70FE-994F-97E1-94D832B98261}" destId="{6D88775C-5590-9740-9292-4BEE9F21FB3D}" srcOrd="0" destOrd="0" parTransId="{BB5C9CD7-E46C-E742-9BB6-FF1319C96B73}" sibTransId="{5D8BD58F-AFB5-8742-8664-5856AC0D7D8F}"/>
    <dgm:cxn modelId="{C24C3B5B-107B-DC4A-9D03-5D46AEEB05F5}" srcId="{6D88775C-5590-9740-9292-4BEE9F21FB3D}" destId="{5E326CE6-E6E5-BF42-9A0D-D8A2A207BED4}" srcOrd="2" destOrd="0" parTransId="{A400A4D9-1A2D-7747-8929-B3F6AB20D520}" sibTransId="{43A0C987-DA66-5340-9B4D-13D66F3642F3}"/>
    <dgm:cxn modelId="{48511B6A-5D5B-9B4A-9A31-D2F06C4DE3F3}" type="presOf" srcId="{B1057DA7-D7A9-AE4E-8A46-D5CB03CBF96D}" destId="{A0E39E63-AAA6-AC40-A7BE-88489624B374}" srcOrd="0" destOrd="1" presId="urn:microsoft.com/office/officeart/2005/8/layout/process1"/>
    <dgm:cxn modelId="{F4205E8F-600C-CB4E-A29F-F06257102264}" type="presOf" srcId="{5D8BD58F-AFB5-8742-8664-5856AC0D7D8F}" destId="{BD28F938-95BB-6E4E-81D7-F90A74C37524}" srcOrd="0" destOrd="0" presId="urn:microsoft.com/office/officeart/2005/8/layout/process1"/>
    <dgm:cxn modelId="{DDC6B68F-F66A-A149-9784-A7269DF2DC47}" type="presOf" srcId="{CCB28A2D-DA45-1A45-9C08-CC0142E22E68}" destId="{D9CD793B-D29C-F048-863C-9337794D0F1A}" srcOrd="0" destOrd="1" presId="urn:microsoft.com/office/officeart/2005/8/layout/process1"/>
    <dgm:cxn modelId="{70D9FDA4-FFBB-8D4B-AE2B-5BB2BC16ED41}" type="presOf" srcId="{6D88775C-5590-9740-9292-4BEE9F21FB3D}" destId="{A0E39E63-AAA6-AC40-A7BE-88489624B374}" srcOrd="0" destOrd="0" presId="urn:microsoft.com/office/officeart/2005/8/layout/process1"/>
    <dgm:cxn modelId="{865542A8-77BF-8547-B77B-476065636A57}" srcId="{6D88775C-5590-9740-9292-4BEE9F21FB3D}" destId="{B1057DA7-D7A9-AE4E-8A46-D5CB03CBF96D}" srcOrd="0" destOrd="0" parTransId="{640D1AEB-8349-7048-A16E-FA53DE9AC163}" sibTransId="{DECD665E-BC1C-664C-BB75-D18267BD9811}"/>
    <dgm:cxn modelId="{4C9E8EE7-B36C-F149-85D9-D79093226BDC}" type="presOf" srcId="{66A0D531-70FE-994F-97E1-94D832B98261}" destId="{472175F5-2002-CD4A-9DBF-AE2F1FAC3FD3}" srcOrd="0" destOrd="0" presId="urn:microsoft.com/office/officeart/2005/8/layout/process1"/>
    <dgm:cxn modelId="{A41A5EED-8586-9542-976C-CAC30513F08F}" type="presOf" srcId="{5D8BD58F-AFB5-8742-8664-5856AC0D7D8F}" destId="{278D65D8-711A-9E4E-8874-8D71FA95A17D}" srcOrd="1" destOrd="0" presId="urn:microsoft.com/office/officeart/2005/8/layout/process1"/>
    <dgm:cxn modelId="{A7886AEF-0CFE-5E46-B920-9C2781AFA7F0}" type="presOf" srcId="{5E326CE6-E6E5-BF42-9A0D-D8A2A207BED4}" destId="{A0E39E63-AAA6-AC40-A7BE-88489624B374}" srcOrd="0" destOrd="3" presId="urn:microsoft.com/office/officeart/2005/8/layout/process1"/>
    <dgm:cxn modelId="{5D85E2F3-BDB1-8240-983D-6372C3F23493}" srcId="{66A0D531-70FE-994F-97E1-94D832B98261}" destId="{CE67DBC5-4E46-ED49-9543-0DF2ECB16A4F}" srcOrd="1" destOrd="0" parTransId="{92377F3A-BB6C-8B4F-A6EE-AA132A482320}" sibTransId="{8B759DEA-1CBF-2B42-A694-6D0F996A767C}"/>
    <dgm:cxn modelId="{5F8ABCF9-AF4C-3A4A-B55F-20D99018F910}" srcId="{6D88775C-5590-9740-9292-4BEE9F21FB3D}" destId="{717CFF3C-1A78-0742-9BDA-E7200074707A}" srcOrd="1" destOrd="0" parTransId="{DCFECC76-3E09-2940-B67A-8A0F96522E51}" sibTransId="{6547DFBE-20B3-DB44-BC5F-9EFF6635468A}"/>
    <dgm:cxn modelId="{1505FEFF-F2A9-0C4F-877E-E50FF111F4CD}" srcId="{CE67DBC5-4E46-ED49-9543-0DF2ECB16A4F}" destId="{CCB28A2D-DA45-1A45-9C08-CC0142E22E68}" srcOrd="0" destOrd="0" parTransId="{94CC46C3-FBB5-4A4D-98F1-B31FF0279219}" sibTransId="{A5CF469B-346B-3142-9C49-5DF3AFF9EA0E}"/>
    <dgm:cxn modelId="{88FFEE1E-4A44-5941-B714-B1846C1CCD3B}" type="presParOf" srcId="{472175F5-2002-CD4A-9DBF-AE2F1FAC3FD3}" destId="{A0E39E63-AAA6-AC40-A7BE-88489624B374}" srcOrd="0" destOrd="0" presId="urn:microsoft.com/office/officeart/2005/8/layout/process1"/>
    <dgm:cxn modelId="{20131AD7-DECE-AE4D-8F03-6A6C3F1CF8E5}" type="presParOf" srcId="{472175F5-2002-CD4A-9DBF-AE2F1FAC3FD3}" destId="{BD28F938-95BB-6E4E-81D7-F90A74C37524}" srcOrd="1" destOrd="0" presId="urn:microsoft.com/office/officeart/2005/8/layout/process1"/>
    <dgm:cxn modelId="{48542501-A172-6B4D-8349-3E7E742D4654}" type="presParOf" srcId="{BD28F938-95BB-6E4E-81D7-F90A74C37524}" destId="{278D65D8-711A-9E4E-8874-8D71FA95A17D}" srcOrd="0" destOrd="0" presId="urn:microsoft.com/office/officeart/2005/8/layout/process1"/>
    <dgm:cxn modelId="{BA100B28-6EFB-7F4C-8B89-1F5B9E7A35D7}" type="presParOf" srcId="{472175F5-2002-CD4A-9DBF-AE2F1FAC3FD3}" destId="{D9CD793B-D29C-F048-863C-9337794D0F1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39E63-AAA6-AC40-A7BE-88489624B374}">
      <dsp:nvSpPr>
        <dsp:cNvPr id="0" name=""/>
        <dsp:cNvSpPr/>
      </dsp:nvSpPr>
      <dsp:spPr>
        <a:xfrm>
          <a:off x="1190" y="1270297"/>
          <a:ext cx="2539007" cy="152340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Refinamento do Backlog</a:t>
          </a:r>
        </a:p>
        <a:p>
          <a:pPr marL="114300" lvl="1" indent="-114300" algn="l" defTabSz="666750">
            <a:lnSpc>
              <a:spcPct val="90000"/>
            </a:lnSpc>
            <a:spcBef>
              <a:spcPct val="0"/>
            </a:spcBef>
            <a:spcAft>
              <a:spcPct val="15000"/>
            </a:spcAft>
            <a:buChar char="•"/>
          </a:pPr>
          <a:r>
            <a:rPr lang="pt-BR" sz="1500" kern="1200" dirty="0"/>
            <a:t>Criar as </a:t>
          </a:r>
          <a:r>
            <a:rPr lang="pt-BR" sz="1500" kern="1200" dirty="0" err="1"/>
            <a:t>user</a:t>
          </a:r>
          <a:r>
            <a:rPr lang="pt-BR" sz="1500" kern="1200" dirty="0"/>
            <a:t> </a:t>
          </a:r>
          <a:r>
            <a:rPr lang="pt-BR" sz="1500" kern="1200" dirty="0" err="1"/>
            <a:t>Storys</a:t>
          </a:r>
          <a:r>
            <a:rPr lang="pt-BR" sz="1500" kern="1200" dirty="0"/>
            <a:t> com:</a:t>
          </a:r>
        </a:p>
        <a:p>
          <a:pPr marL="114300" lvl="1" indent="-114300" algn="l" defTabSz="666750">
            <a:lnSpc>
              <a:spcPct val="90000"/>
            </a:lnSpc>
            <a:spcBef>
              <a:spcPct val="0"/>
            </a:spcBef>
            <a:spcAft>
              <a:spcPct val="15000"/>
            </a:spcAft>
            <a:buChar char="•"/>
          </a:pPr>
          <a:r>
            <a:rPr lang="pt-BR" sz="1500" kern="1200" dirty="0"/>
            <a:t>DOD</a:t>
          </a:r>
        </a:p>
        <a:p>
          <a:pPr marL="114300" lvl="1" indent="-114300" algn="l" defTabSz="666750">
            <a:lnSpc>
              <a:spcPct val="90000"/>
            </a:lnSpc>
            <a:spcBef>
              <a:spcPct val="0"/>
            </a:spcBef>
            <a:spcAft>
              <a:spcPct val="15000"/>
            </a:spcAft>
            <a:buChar char="•"/>
          </a:pPr>
          <a:r>
            <a:rPr lang="pt-BR" sz="1500" kern="1200" dirty="0"/>
            <a:t>DOR </a:t>
          </a:r>
        </a:p>
      </dsp:txBody>
      <dsp:txXfrm>
        <a:off x="45809" y="1314916"/>
        <a:ext cx="2449769" cy="1434166"/>
      </dsp:txXfrm>
    </dsp:sp>
    <dsp:sp modelId="{BD28F938-95BB-6E4E-81D7-F90A74C37524}">
      <dsp:nvSpPr>
        <dsp:cNvPr id="0" name=""/>
        <dsp:cNvSpPr/>
      </dsp:nvSpPr>
      <dsp:spPr>
        <a:xfrm>
          <a:off x="2794099" y="1717163"/>
          <a:ext cx="538269" cy="62967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a:off x="2794099" y="1843098"/>
        <a:ext cx="376788" cy="377803"/>
      </dsp:txXfrm>
    </dsp:sp>
    <dsp:sp modelId="{D9CD793B-D29C-F048-863C-9337794D0F1A}">
      <dsp:nvSpPr>
        <dsp:cNvPr id="0" name=""/>
        <dsp:cNvSpPr/>
      </dsp:nvSpPr>
      <dsp:spPr>
        <a:xfrm>
          <a:off x="3555801" y="1270297"/>
          <a:ext cx="2539007" cy="1523404"/>
        </a:xfrm>
        <a:prstGeom prst="roundRect">
          <a:avLst>
            <a:gd name="adj" fmla="val 10000"/>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Sprint Planning</a:t>
          </a:r>
        </a:p>
        <a:p>
          <a:pPr marL="114300" lvl="1" indent="-114300" algn="l" defTabSz="666750">
            <a:lnSpc>
              <a:spcPct val="90000"/>
            </a:lnSpc>
            <a:spcBef>
              <a:spcPct val="0"/>
            </a:spcBef>
            <a:spcAft>
              <a:spcPct val="15000"/>
            </a:spcAft>
            <a:buChar char="•"/>
          </a:pPr>
          <a:r>
            <a:rPr lang="pt-BR" sz="1500" kern="1200" dirty="0"/>
            <a:t>Planning Poker</a:t>
          </a:r>
        </a:p>
      </dsp:txBody>
      <dsp:txXfrm>
        <a:off x="3600420" y="1314916"/>
        <a:ext cx="2449769" cy="14341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37e3f2783e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g137e3f278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784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977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65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2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676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594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5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972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16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6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274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45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424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194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784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371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89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21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9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58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265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43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03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25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951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924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887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904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475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7e3f2783e_0_15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7e3f2783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31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707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261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80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371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cap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9"/>
          <a:stretch/>
        </p:blipFill>
        <p:spPr>
          <a:xfrm>
            <a:off x="-59775" y="-343225"/>
            <a:ext cx="9268378" cy="6552348"/>
          </a:xfrm>
          <a:prstGeom prst="rect">
            <a:avLst/>
          </a:prstGeom>
          <a:noFill/>
          <a:ln>
            <a:noFill/>
          </a:ln>
        </p:spPr>
      </p:pic>
      <p:pic>
        <p:nvPicPr>
          <p:cNvPr id="9" name="Google Shape;9;p2"/>
          <p:cNvPicPr preferRelativeResize="0"/>
          <p:nvPr/>
        </p:nvPicPr>
        <p:blipFill>
          <a:blip r:embed="rId3">
            <a:alphaModFix/>
          </a:blip>
          <a:stretch>
            <a:fillRect/>
          </a:stretch>
        </p:blipFill>
        <p:spPr>
          <a:xfrm>
            <a:off x="810000" y="867500"/>
            <a:ext cx="2236467" cy="1382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11"/>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ma | capitulo" type="tx">
  <p:cSld name="TITLE_AND_BODY">
    <p:spTree>
      <p:nvGrpSpPr>
        <p:cNvPr id="1" name="Shape 10"/>
        <p:cNvGrpSpPr/>
        <p:nvPr/>
      </p:nvGrpSpPr>
      <p:grpSpPr>
        <a:xfrm>
          <a:off x="0" y="0"/>
          <a:ext cx="0" cy="0"/>
          <a:chOff x="0" y="0"/>
          <a:chExt cx="0" cy="0"/>
        </a:xfrm>
      </p:grpSpPr>
      <p:pic>
        <p:nvPicPr>
          <p:cNvPr id="11" name="Google Shape;11;p3"/>
          <p:cNvPicPr preferRelativeResize="0"/>
          <p:nvPr/>
        </p:nvPicPr>
        <p:blipFill>
          <a:blip r:embed="rId2">
            <a:alphaModFix/>
          </a:blip>
          <a:stretch>
            <a:fillRect/>
          </a:stretch>
        </p:blipFill>
        <p:spPr>
          <a:xfrm>
            <a:off x="-55125" y="-281050"/>
            <a:ext cx="9242225" cy="6530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da " type="twoColTx">
  <p:cSld name="TITLE_AND_TWO_COLUMNS">
    <p:spTree>
      <p:nvGrpSpPr>
        <p:cNvPr id="1" name="Shape 12"/>
        <p:cNvGrpSpPr/>
        <p:nvPr/>
      </p:nvGrpSpPr>
      <p:grpSpPr>
        <a:xfrm>
          <a:off x="0" y="0"/>
          <a:ext cx="0" cy="0"/>
          <a:chOff x="0" y="0"/>
          <a:chExt cx="0" cy="0"/>
        </a:xfrm>
      </p:grpSpPr>
      <p:pic>
        <p:nvPicPr>
          <p:cNvPr id="13" name="Google Shape;13;p4"/>
          <p:cNvPicPr preferRelativeResize="0"/>
          <p:nvPr/>
        </p:nvPicPr>
        <p:blipFill rotWithShape="1">
          <a:blip r:embed="rId2">
            <a:alphaModFix/>
          </a:blip>
          <a:srcRect t="29" b="39"/>
          <a:stretch/>
        </p:blipFill>
        <p:spPr>
          <a:xfrm>
            <a:off x="-39900" y="-760400"/>
            <a:ext cx="9219026" cy="6513727"/>
          </a:xfrm>
          <a:prstGeom prst="rect">
            <a:avLst/>
          </a:prstGeom>
          <a:noFill/>
          <a:ln>
            <a:noFill/>
          </a:ln>
        </p:spPr>
      </p:pic>
      <p:pic>
        <p:nvPicPr>
          <p:cNvPr id="14" name="Google Shape;14;p4"/>
          <p:cNvPicPr preferRelativeResize="0"/>
          <p:nvPr/>
        </p:nvPicPr>
        <p:blipFill>
          <a:blip r:embed="rId3">
            <a:alphaModFix/>
          </a:blip>
          <a:stretch>
            <a:fillRect/>
          </a:stretch>
        </p:blipFill>
        <p:spPr>
          <a:xfrm>
            <a:off x="8461025" y="5240225"/>
            <a:ext cx="565750" cy="3497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ização" type="titleOnly">
  <p:cSld name="TITLE_ONLY">
    <p:spTree>
      <p:nvGrpSpPr>
        <p:cNvPr id="1" name="Shape 15"/>
        <p:cNvGrpSpPr/>
        <p:nvPr/>
      </p:nvGrpSpPr>
      <p:grpSpPr>
        <a:xfrm>
          <a:off x="0" y="0"/>
          <a:ext cx="0" cy="0"/>
          <a:chOff x="0" y="0"/>
          <a:chExt cx="0" cy="0"/>
        </a:xfrm>
      </p:grpSpPr>
      <p:pic>
        <p:nvPicPr>
          <p:cNvPr id="16" name="Google Shape;16;p5"/>
          <p:cNvPicPr preferRelativeResize="0"/>
          <p:nvPr/>
        </p:nvPicPr>
        <p:blipFill>
          <a:blip r:embed="rId2">
            <a:alphaModFix/>
          </a:blip>
          <a:stretch>
            <a:fillRect/>
          </a:stretch>
        </p:blipFill>
        <p:spPr>
          <a:xfrm>
            <a:off x="-57183" y="-363575"/>
            <a:ext cx="9258371" cy="65415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311700" y="617333"/>
            <a:ext cx="2808000" cy="839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19" name="Google Shape;19;p6"/>
          <p:cNvSpPr txBox="1">
            <a:spLocks noGrp="1"/>
          </p:cNvSpPr>
          <p:nvPr>
            <p:ph type="body" idx="1"/>
          </p:nvPr>
        </p:nvSpPr>
        <p:spPr>
          <a:xfrm>
            <a:off x="311700" y="1544000"/>
            <a:ext cx="2808000" cy="35328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6"/>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490250" y="500167"/>
            <a:ext cx="6367800" cy="45453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a:endParaRPr/>
          </a:p>
        </p:txBody>
      </p:sp>
      <p:sp>
        <p:nvSpPr>
          <p:cNvPr id="23" name="Google Shape;23;p7"/>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
        <p:cNvGrpSpPr/>
        <p:nvPr/>
      </p:nvGrpSpPr>
      <p:grpSpPr>
        <a:xfrm>
          <a:off x="0" y="0"/>
          <a:ext cx="0" cy="0"/>
          <a:chOff x="0" y="0"/>
          <a:chExt cx="0" cy="0"/>
        </a:xfrm>
      </p:grpSpPr>
      <p:sp>
        <p:nvSpPr>
          <p:cNvPr id="25" name="Google Shape;25;p8"/>
          <p:cNvSpPr/>
          <p:nvPr/>
        </p:nvSpPr>
        <p:spPr>
          <a:xfrm>
            <a:off x="4572000" y="-139"/>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8"/>
          <p:cNvSpPr txBox="1">
            <a:spLocks noGrp="1"/>
          </p:cNvSpPr>
          <p:nvPr>
            <p:ph type="title"/>
          </p:nvPr>
        </p:nvSpPr>
        <p:spPr>
          <a:xfrm>
            <a:off x="265500" y="1370194"/>
            <a:ext cx="4045200" cy="16470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27" name="Google Shape;27;p8"/>
          <p:cNvSpPr txBox="1">
            <a:spLocks noGrp="1"/>
          </p:cNvSpPr>
          <p:nvPr>
            <p:ph type="subTitle" idx="1"/>
          </p:nvPr>
        </p:nvSpPr>
        <p:spPr>
          <a:xfrm>
            <a:off x="265500" y="3114528"/>
            <a:ext cx="4045200" cy="137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 name="Google Shape;28;p8"/>
          <p:cNvSpPr txBox="1">
            <a:spLocks noGrp="1"/>
          </p:cNvSpPr>
          <p:nvPr>
            <p:ph type="body" idx="2"/>
          </p:nvPr>
        </p:nvSpPr>
        <p:spPr>
          <a:xfrm>
            <a:off x="4939500" y="804528"/>
            <a:ext cx="3837000" cy="41058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8"/>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9"/>
          <p:cNvSpPr txBox="1">
            <a:spLocks noGrp="1"/>
          </p:cNvSpPr>
          <p:nvPr>
            <p:ph type="body" idx="1"/>
          </p:nvPr>
        </p:nvSpPr>
        <p:spPr>
          <a:xfrm>
            <a:off x="311700" y="4700639"/>
            <a:ext cx="5998800" cy="6723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32" name="Google Shape;32;p9"/>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10"/>
          <p:cNvSpPr txBox="1">
            <a:spLocks noGrp="1"/>
          </p:cNvSpPr>
          <p:nvPr>
            <p:ph type="title" hasCustomPrompt="1"/>
          </p:nvPr>
        </p:nvSpPr>
        <p:spPr>
          <a:xfrm>
            <a:off x="311700" y="1229028"/>
            <a:ext cx="8520600" cy="2181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5" name="Google Shape;35;p10"/>
          <p:cNvSpPr txBox="1">
            <a:spLocks noGrp="1"/>
          </p:cNvSpPr>
          <p:nvPr>
            <p:ph type="body" idx="1"/>
          </p:nvPr>
        </p:nvSpPr>
        <p:spPr>
          <a:xfrm>
            <a:off x="311700" y="3502472"/>
            <a:ext cx="8520600" cy="14454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36" name="Google Shape;36;p10"/>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enti.com/alnag4jmape5"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marcelo.pimenta.com.br/metodologias-ageis-no-processo-de-inovaca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marcelo.pimenta.com.br/metodologias-ageis-no-processo-de-inovaca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eunati.com.br/2017/03/scrum-em-5-minutos-visao-geral.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thomazribas.com/agile/kanba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www.nimblework.com/pt-br/agile/programacao-extrema-x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nimblework.com/pt-br/agile/programacao-em-pares/"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iro.com/welcomeonboard/Q3RSSjJlaEdlaHNoM096REQ5bFd4Y1FJWlFmMXJaVk1GeGJzdldWUG5VUzljY1YzeHk0SWZQeG43VmFvd0hhaHwzMDc0NDU3MzQ3NTU3NzU5MTQ0fDI=?share_link_id=32522978170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2"/>
          <p:cNvSpPr txBox="1"/>
          <p:nvPr/>
        </p:nvSpPr>
        <p:spPr>
          <a:xfrm>
            <a:off x="4206524" y="4459650"/>
            <a:ext cx="3190971"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Engenharia de Software I</a:t>
            </a:r>
            <a:endParaRPr sz="1600" dirty="0">
              <a:solidFill>
                <a:schemeClr val="lt1"/>
              </a:solidFill>
              <a:latin typeface="Ubuntu"/>
              <a:ea typeface="Ubuntu"/>
              <a:cs typeface="Ubuntu"/>
              <a:sym typeface="Ubuntu"/>
            </a:endParaRPr>
          </a:p>
        </p:txBody>
      </p:sp>
      <p:sp>
        <p:nvSpPr>
          <p:cNvPr id="44" name="Google Shape;44;p12"/>
          <p:cNvSpPr txBox="1"/>
          <p:nvPr/>
        </p:nvSpPr>
        <p:spPr>
          <a:xfrm>
            <a:off x="4206525" y="4999950"/>
            <a:ext cx="4097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00" dirty="0">
                <a:solidFill>
                  <a:schemeClr val="lt1"/>
                </a:solidFill>
                <a:latin typeface="Fira Code Light"/>
                <a:ea typeface="Fira Code Light"/>
                <a:cs typeface="Fira Code Light"/>
                <a:sym typeface="Fira Code Light"/>
              </a:rPr>
              <a:t>_Jaque </a:t>
            </a:r>
            <a:r>
              <a:rPr lang="pt-BR" sz="1300" dirty="0" err="1">
                <a:solidFill>
                  <a:schemeClr val="lt1"/>
                </a:solidFill>
                <a:latin typeface="Fira Code Light"/>
                <a:ea typeface="Fira Code Light"/>
                <a:cs typeface="Fira Code Light"/>
                <a:sym typeface="Fira Code Light"/>
              </a:rPr>
              <a:t>laurenti</a:t>
            </a:r>
            <a:endParaRPr sz="1300" dirty="0">
              <a:solidFill>
                <a:schemeClr val="lt1"/>
              </a:solidFill>
              <a:latin typeface="Fira Code Light"/>
              <a:ea typeface="Fira Code Light"/>
              <a:cs typeface="Fira Code Light"/>
              <a:sym typeface="Fira Code Light"/>
            </a:endParaRPr>
          </a:p>
        </p:txBody>
      </p:sp>
      <p:grpSp>
        <p:nvGrpSpPr>
          <p:cNvPr id="45" name="Google Shape;45;p12"/>
          <p:cNvGrpSpPr/>
          <p:nvPr/>
        </p:nvGrpSpPr>
        <p:grpSpPr>
          <a:xfrm>
            <a:off x="4284425" y="4911325"/>
            <a:ext cx="4942500" cy="0"/>
            <a:chOff x="4251700" y="5140900"/>
            <a:chExt cx="4942500" cy="0"/>
          </a:xfrm>
        </p:grpSpPr>
        <p:cxnSp>
          <p:nvCxnSpPr>
            <p:cNvPr id="46" name="Google Shape;46;p12"/>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47" name="Google Shape;47;p12"/>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1815882"/>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Sustentabilidade</a:t>
            </a:r>
            <a:r>
              <a:rPr lang="pt-BR" b="0" i="0" dirty="0">
                <a:solidFill>
                  <a:schemeClr val="bg1"/>
                </a:solidFill>
                <a:effectLst/>
                <a:latin typeface="Fira Code" pitchFamily="49" charset="0"/>
                <a:ea typeface="Fira Code" pitchFamily="49" charset="0"/>
                <a:cs typeface="Fira Code" pitchFamily="49" charset="0"/>
              </a:rPr>
              <a:t>: Os consumidores estão cada vez mais preocupados com a sustentabilidade e o impacto ambiental. As empresas estão respondendo a essa demanda, adotando práticas e tecnologias mais sustentáveis em suas operações.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Velocidade de Resposta e Agilidade</a:t>
            </a:r>
            <a:r>
              <a:rPr lang="pt-BR" b="0" i="0" dirty="0">
                <a:solidFill>
                  <a:schemeClr val="bg1"/>
                </a:solidFill>
                <a:effectLst/>
                <a:latin typeface="Fira Code" pitchFamily="49" charset="0"/>
                <a:ea typeface="Fira Code" pitchFamily="49" charset="0"/>
                <a:cs typeface="Fira Code" pitchFamily="49" charset="0"/>
              </a:rPr>
              <a:t>: A rapidez com que as empresas podem se adaptar às mudanças nas demandas dos clientes é crucial. A tecnologia desempenha um papel fundamental na capacidade de uma empresa de inovar e se ajustar rapidamente.</a:t>
            </a:r>
          </a:p>
        </p:txBody>
      </p:sp>
    </p:spTree>
    <p:extLst>
      <p:ext uri="{BB962C8B-B14F-4D97-AF65-F5344CB8AC3E}">
        <p14:creationId xmlns:p14="http://schemas.microsoft.com/office/powerpoint/2010/main" val="312775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_quiz</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2322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hlinkClick r:id="rId3"/>
              </a:rPr>
              <a:t>https://www.menti.com/alnag4jmape5</a:t>
            </a:r>
            <a:endParaRPr lang="pt-BR" b="1"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08656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478423"/>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Inflexibilidade em relação às Mudanças de Requisitos: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No desenvolvimento de software tradicional, muitas vezes os requisitos são definidos no início do projeto e são raramente alterados.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cria uma inflexibilidade significativa quando ocorrem mudanças nos requisitos durante o ciclo de desenvolvimento.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Mudanças tardias de requisitos são custosas, demoradas e podem resultar em atrasos significativos no projeto.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Falta de Foco no Cliente:</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Em muitos casos, os projetos de desenvolvimento de software tradicional são conduzidos com base em planos detalhados e documentação extensa, sem envolvimento frequente do cliente.</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resulta em uma desconexão entre o que os clientes realmente precisam e o que é entregue no final do projeto.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A falta de interação constante com o cliente pode levar a soluções que não atendem às expectativas do cliente.</a:t>
            </a:r>
          </a:p>
          <a:p>
            <a:pPr algn="just">
              <a:buFont typeface="Arial" panose="020B0604020202020204" pitchFamily="34" charset="0"/>
              <a:buChar char="•"/>
            </a:pP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Processos Rígidos e Pesados: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Metodologias tradicionais, como o modelo cascata (</a:t>
            </a:r>
            <a:r>
              <a:rPr lang="pt-BR" b="0" i="0" dirty="0" err="1">
                <a:solidFill>
                  <a:schemeClr val="bg1"/>
                </a:solidFill>
                <a:effectLst/>
                <a:latin typeface="Fira Code" pitchFamily="49" charset="0"/>
                <a:ea typeface="Fira Code" pitchFamily="49" charset="0"/>
                <a:cs typeface="Fira Code" pitchFamily="49" charset="0"/>
              </a:rPr>
              <a:t>waterfall</a:t>
            </a:r>
            <a:r>
              <a:rPr lang="pt-BR" b="0" i="0" dirty="0">
                <a:solidFill>
                  <a:schemeClr val="bg1"/>
                </a:solidFill>
                <a:effectLst/>
                <a:latin typeface="Fira Code" pitchFamily="49" charset="0"/>
                <a:ea typeface="Fira Code" pitchFamily="49" charset="0"/>
                <a:cs typeface="Fira Code" pitchFamily="49" charset="0"/>
              </a:rPr>
              <a:t>), tendem a seguir processos rígidos e pesados, com fases sequenciais bem definidas.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pode limitar a capacidade de adaptação a mudanças e dificultar a resposta rápida às necessidades do cliente.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36843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289310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Atrasos e Riscos Elevados: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Devido à sua natureza sequencial e à falta de flexibilidade, os projetos de desenvolvimento de software tradicional estão mais suscetíveis a atrasos e riscos elevados.</a:t>
            </a:r>
          </a:p>
          <a:p>
            <a:pPr marL="457200" lvl="1" algn="just"/>
            <a:r>
              <a:rPr lang="pt-BR" b="0" i="0" dirty="0">
                <a:solidFill>
                  <a:schemeClr val="bg1"/>
                </a:solidFill>
                <a:effectLst/>
                <a:latin typeface="Fira Code" pitchFamily="49" charset="0"/>
                <a:ea typeface="Fira Code" pitchFamily="49" charset="0"/>
                <a:cs typeface="Fira Code" pitchFamily="49" charset="0"/>
              </a:rPr>
              <a:t>Os problemas muitas vezes só são identificados no final do ciclo de desenvolvimento, tornando as correções mais caras e demoradas.</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Entregas Tardias de Valor:</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métodos tradicionais geralmente focam na entrega de um produto completo no final do projeto.</a:t>
            </a:r>
          </a:p>
          <a:p>
            <a:pPr marL="457200" lvl="1" algn="just"/>
            <a:r>
              <a:rPr lang="pt-BR" b="0" i="0" dirty="0">
                <a:solidFill>
                  <a:schemeClr val="bg1"/>
                </a:solidFill>
                <a:effectLst/>
                <a:latin typeface="Fira Code" pitchFamily="49" charset="0"/>
                <a:ea typeface="Fira Code" pitchFamily="49" charset="0"/>
                <a:cs typeface="Fira Code" pitchFamily="49" charset="0"/>
              </a:rPr>
              <a:t>Isso significa que os clientes muitas vezes precisam esperar até o final do desenvolvimento para receber qualquer valor tangível, o que pode ser insatisfatório e não atender às expectativas de entrega contínua de valor.</a:t>
            </a:r>
          </a:p>
        </p:txBody>
      </p:sp>
    </p:spTree>
    <p:extLst>
      <p:ext uri="{BB962C8B-B14F-4D97-AF65-F5344CB8AC3E}">
        <p14:creationId xmlns:p14="http://schemas.microsoft.com/office/powerpoint/2010/main" val="245702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métodos ágeis surgiram como uma resposta direta aos desafios e limitações associados aos métodos tradicionais de desenvolvimento de software.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Insatisfação com Abordagens Tradicionais: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Nas décadas de 1990 e início dos anos 2000, os projetos de software frequentemente enfrentavam atrasos, orçamentos estourados e insatisfação do cliente.</a:t>
            </a:r>
          </a:p>
          <a:p>
            <a:pPr marL="457200" lvl="1" algn="just"/>
            <a:r>
              <a:rPr lang="pt-BR" b="0" i="0" dirty="0">
                <a:solidFill>
                  <a:schemeClr val="bg1"/>
                </a:solidFill>
                <a:effectLst/>
                <a:latin typeface="Fira Code" pitchFamily="49" charset="0"/>
                <a:ea typeface="Fira Code" pitchFamily="49" charset="0"/>
                <a:cs typeface="Fira Code" pitchFamily="49" charset="0"/>
              </a:rPr>
              <a:t>Equipes de desenvolvimento e clientes estavam insatisfeitos com a inflexibilidade das abordagens tradicionais, como o modelo cascata.</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Reconhecimento da Necessidade de Mudança:</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Um grupo de desenvolvedores e líderes da indústria começou a reconhecer a necessidade de uma abordagem mais flexível e orientada ao cliente no desenvolvimento de software.</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Encontro para Escrever o Manifesto Ágil (2001):</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Em fevereiro de 2001, 17 renomados especialistas em desenvolvimento de software se reuniram em Utah, EUA.</a:t>
            </a:r>
          </a:p>
          <a:p>
            <a:pPr marL="457200" lvl="1" algn="just"/>
            <a:r>
              <a:rPr lang="pt-BR" b="0" i="0" dirty="0">
                <a:solidFill>
                  <a:schemeClr val="bg1"/>
                </a:solidFill>
                <a:effectLst/>
                <a:latin typeface="Fira Code" pitchFamily="49" charset="0"/>
                <a:ea typeface="Fira Code" pitchFamily="49" charset="0"/>
                <a:cs typeface="Fira Code" pitchFamily="49" charset="0"/>
              </a:rPr>
              <a:t>O resultado desse encontro foi o "Manifesto para o Desenvolvimento Ágil de Software", também conhecido como "Manifesto Ágil".</a:t>
            </a:r>
          </a:p>
          <a:p>
            <a:pPr marL="457200" lvl="1" algn="just"/>
            <a:r>
              <a:rPr lang="pt-BR" b="0" i="0" dirty="0">
                <a:solidFill>
                  <a:schemeClr val="bg1"/>
                </a:solidFill>
                <a:effectLst/>
                <a:latin typeface="Fira Code" pitchFamily="49" charset="0"/>
                <a:ea typeface="Fira Code" pitchFamily="49" charset="0"/>
                <a:cs typeface="Fira Code" pitchFamily="49" charset="0"/>
              </a:rPr>
              <a:t>O Manifesto Ágil estabeleceu os valores e princípios fundamentais que guiariam os métodos ágeis.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22277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616648"/>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Valores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4 valores do Manifesto Ágil colocaram ênfase em:</a:t>
            </a:r>
          </a:p>
          <a:p>
            <a:pPr marL="914400" lvl="2" algn="just"/>
            <a:r>
              <a:rPr lang="pt-BR" b="0" i="0" dirty="0">
                <a:solidFill>
                  <a:schemeClr val="bg1"/>
                </a:solidFill>
                <a:effectLst/>
                <a:latin typeface="Fira Code" pitchFamily="49" charset="0"/>
                <a:ea typeface="Fira Code" pitchFamily="49" charset="0"/>
                <a:cs typeface="Fira Code" pitchFamily="49" charset="0"/>
              </a:rPr>
              <a:t>Indivíduos e interações mais que processos e ferramentas.</a:t>
            </a:r>
          </a:p>
          <a:p>
            <a:pPr marL="914400" lvl="2" algn="just"/>
            <a:r>
              <a:rPr lang="pt-BR" b="0" i="0" dirty="0">
                <a:solidFill>
                  <a:schemeClr val="bg1"/>
                </a:solidFill>
                <a:effectLst/>
                <a:latin typeface="Fira Code" pitchFamily="49" charset="0"/>
                <a:ea typeface="Fira Code" pitchFamily="49" charset="0"/>
                <a:cs typeface="Fira Code" pitchFamily="49" charset="0"/>
              </a:rPr>
              <a:t>Software em funcionamento mais que documentação abrangente.</a:t>
            </a:r>
          </a:p>
          <a:p>
            <a:pPr marL="914400" lvl="2" algn="just"/>
            <a:r>
              <a:rPr lang="pt-BR" b="0" i="0" dirty="0">
                <a:solidFill>
                  <a:schemeClr val="bg1"/>
                </a:solidFill>
                <a:effectLst/>
                <a:latin typeface="Fira Code" pitchFamily="49" charset="0"/>
                <a:ea typeface="Fira Code" pitchFamily="49" charset="0"/>
                <a:cs typeface="Fira Code" pitchFamily="49" charset="0"/>
              </a:rPr>
              <a:t>Colaboração com o cliente mais que negociação de contratos.</a:t>
            </a:r>
          </a:p>
          <a:p>
            <a:pPr marL="914400" lvl="2" algn="just"/>
            <a:r>
              <a:rPr lang="pt-BR" b="0" i="0" dirty="0">
                <a:solidFill>
                  <a:schemeClr val="bg1"/>
                </a:solidFill>
                <a:effectLst/>
                <a:latin typeface="Fira Code" pitchFamily="49" charset="0"/>
                <a:ea typeface="Fira Code" pitchFamily="49" charset="0"/>
                <a:cs typeface="Fira Code" pitchFamily="49" charset="0"/>
              </a:rPr>
              <a:t>Responder a mudanças mais que seguir um plano.</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 Manifesto também estabeleceu 12 princípios que orientam as práticas ágeis, incluindo:</a:t>
            </a:r>
          </a:p>
          <a:p>
            <a:pPr marL="914400" lvl="2" algn="just"/>
            <a:r>
              <a:rPr lang="pt-BR" b="0" i="0" dirty="0">
                <a:solidFill>
                  <a:schemeClr val="bg1"/>
                </a:solidFill>
                <a:effectLst/>
                <a:latin typeface="Fira Code" pitchFamily="49" charset="0"/>
                <a:ea typeface="Fira Code" pitchFamily="49" charset="0"/>
                <a:cs typeface="Fira Code" pitchFamily="49" charset="0"/>
              </a:rPr>
              <a:t>Satisfazer o cliente através da entrega contínua de valor.</a:t>
            </a:r>
          </a:p>
          <a:p>
            <a:pPr marL="914400" lvl="2" algn="just"/>
            <a:r>
              <a:rPr lang="pt-BR" b="0" i="0" dirty="0">
                <a:solidFill>
                  <a:schemeClr val="bg1"/>
                </a:solidFill>
                <a:effectLst/>
                <a:latin typeface="Fira Code" pitchFamily="49" charset="0"/>
                <a:ea typeface="Fira Code" pitchFamily="49" charset="0"/>
                <a:cs typeface="Fira Code" pitchFamily="49" charset="0"/>
              </a:rPr>
              <a:t>Receber mudanças de requisitos, mesmo no final do desenvolvimento.</a:t>
            </a:r>
          </a:p>
          <a:p>
            <a:pPr marL="914400" lvl="2" algn="just"/>
            <a:r>
              <a:rPr lang="pt-BR" b="0" i="0" dirty="0">
                <a:solidFill>
                  <a:schemeClr val="bg1"/>
                </a:solidFill>
                <a:effectLst/>
                <a:latin typeface="Fira Code" pitchFamily="49" charset="0"/>
                <a:ea typeface="Fira Code" pitchFamily="49" charset="0"/>
                <a:cs typeface="Fira Code" pitchFamily="49" charset="0"/>
              </a:rPr>
              <a:t>Trabalhar de forma colaborativa entre equipes de desenvolvimento e clientes.</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Propagação dos Métodos Ágeis: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a publicação do Manifesto Ágil, os métodos ágeis começaram a se difundir e ganhar popularidade em toda a indústria de software.</a:t>
            </a:r>
          </a:p>
          <a:p>
            <a:pPr marL="457200" lvl="1" algn="just"/>
            <a:r>
              <a:rPr lang="pt-BR" b="0" i="0" dirty="0">
                <a:solidFill>
                  <a:schemeClr val="bg1"/>
                </a:solidFill>
                <a:effectLst/>
                <a:latin typeface="Fira Code" pitchFamily="49" charset="0"/>
                <a:ea typeface="Fira Code" pitchFamily="49" charset="0"/>
                <a:cs typeface="Fira Code" pitchFamily="49" charset="0"/>
              </a:rPr>
              <a:t>Frameworks e metodologias ágeis específicos, como Scrum,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e Extreme </a:t>
            </a:r>
            <a:r>
              <a:rPr lang="pt-BR" b="0" i="0" dirty="0" err="1">
                <a:solidFill>
                  <a:schemeClr val="bg1"/>
                </a:solidFill>
                <a:effectLst/>
                <a:latin typeface="Fira Code" pitchFamily="49" charset="0"/>
                <a:ea typeface="Fira Code" pitchFamily="49" charset="0"/>
                <a:cs typeface="Fira Code" pitchFamily="49" charset="0"/>
              </a:rPr>
              <a:t>Programming</a:t>
            </a:r>
            <a:r>
              <a:rPr lang="pt-BR" b="0" i="0" dirty="0">
                <a:solidFill>
                  <a:schemeClr val="bg1"/>
                </a:solidFill>
                <a:effectLst/>
                <a:latin typeface="Fira Code" pitchFamily="49" charset="0"/>
                <a:ea typeface="Fira Code" pitchFamily="49" charset="0"/>
                <a:cs typeface="Fira Code" pitchFamily="49" charset="0"/>
              </a:rPr>
              <a:t> (XP), foram desenvolvidos para operacionalizar os valores e princípios do Manifesto Ágil.</a:t>
            </a:r>
          </a:p>
        </p:txBody>
      </p:sp>
    </p:spTree>
    <p:extLst>
      <p:ext uri="{BB962C8B-B14F-4D97-AF65-F5344CB8AC3E}">
        <p14:creationId xmlns:p14="http://schemas.microsoft.com/office/powerpoint/2010/main" val="235826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8" y="1678629"/>
            <a:ext cx="8931402" cy="1569660"/>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Os métodos ágeis surgiram como uma </a:t>
            </a:r>
            <a:r>
              <a:rPr lang="pt-BR" sz="1600" b="1" i="0" dirty="0">
                <a:solidFill>
                  <a:schemeClr val="bg1"/>
                </a:solidFill>
                <a:effectLst/>
                <a:latin typeface="Fira Code" pitchFamily="49" charset="0"/>
                <a:ea typeface="Fira Code" pitchFamily="49" charset="0"/>
                <a:cs typeface="Fira Code" pitchFamily="49" charset="0"/>
              </a:rPr>
              <a:t>alternativa</a:t>
            </a:r>
            <a:r>
              <a:rPr lang="pt-BR" sz="1600" b="0" i="0" dirty="0">
                <a:solidFill>
                  <a:schemeClr val="bg1"/>
                </a:solidFill>
                <a:effectLst/>
                <a:latin typeface="Fira Code" pitchFamily="49" charset="0"/>
                <a:ea typeface="Fira Code" pitchFamily="49" charset="0"/>
                <a:cs typeface="Fira Code" pitchFamily="49" charset="0"/>
              </a:rPr>
              <a:t> aos métodos tradicionais, oferecendo </a:t>
            </a:r>
            <a:r>
              <a:rPr lang="pt-BR" sz="1600" b="1" i="0" dirty="0">
                <a:solidFill>
                  <a:schemeClr val="bg1"/>
                </a:solidFill>
                <a:effectLst/>
                <a:latin typeface="Fira Code" pitchFamily="49" charset="0"/>
                <a:ea typeface="Fira Code" pitchFamily="49" charset="0"/>
                <a:cs typeface="Fira Code" pitchFamily="49" charset="0"/>
              </a:rPr>
              <a:t>maior flexibilidade</a:t>
            </a:r>
            <a:r>
              <a:rPr lang="pt-BR" sz="1600" b="0" i="0" dirty="0">
                <a:solidFill>
                  <a:schemeClr val="bg1"/>
                </a:solidFill>
                <a:effectLst/>
                <a:latin typeface="Fira Code" pitchFamily="49" charset="0"/>
                <a:ea typeface="Fira Code" pitchFamily="49" charset="0"/>
                <a:cs typeface="Fira Code" pitchFamily="49" charset="0"/>
              </a:rPr>
              <a:t>, </a:t>
            </a:r>
            <a:r>
              <a:rPr lang="pt-BR" sz="1600" b="1" i="0" dirty="0">
                <a:solidFill>
                  <a:schemeClr val="bg1"/>
                </a:solidFill>
                <a:effectLst/>
                <a:latin typeface="Fira Code" pitchFamily="49" charset="0"/>
                <a:ea typeface="Fira Code" pitchFamily="49" charset="0"/>
                <a:cs typeface="Fira Code" pitchFamily="49" charset="0"/>
              </a:rPr>
              <a:t>adaptabilidade</a:t>
            </a:r>
            <a:r>
              <a:rPr lang="pt-BR" sz="1600" b="0" i="0" dirty="0">
                <a:solidFill>
                  <a:schemeClr val="bg1"/>
                </a:solidFill>
                <a:effectLst/>
                <a:latin typeface="Fira Code" pitchFamily="49" charset="0"/>
                <a:ea typeface="Fira Code" pitchFamily="49" charset="0"/>
                <a:cs typeface="Fira Code" pitchFamily="49" charset="0"/>
              </a:rPr>
              <a:t> e </a:t>
            </a:r>
            <a:r>
              <a:rPr lang="pt-BR" sz="1600" b="1" i="0" dirty="0">
                <a:solidFill>
                  <a:schemeClr val="bg1"/>
                </a:solidFill>
                <a:effectLst/>
                <a:latin typeface="Fira Code" pitchFamily="49" charset="0"/>
                <a:ea typeface="Fira Code" pitchFamily="49" charset="0"/>
                <a:cs typeface="Fira Code" pitchFamily="49" charset="0"/>
              </a:rPr>
              <a:t>foco no cliente</a:t>
            </a:r>
            <a:r>
              <a:rPr lang="pt-BR" sz="1600" b="0" i="0" dirty="0">
                <a:solidFill>
                  <a:schemeClr val="bg1"/>
                </a:solidFill>
                <a:effectLst/>
                <a:latin typeface="Fira Code" pitchFamily="49" charset="0"/>
                <a:ea typeface="Fira Code" pitchFamily="49" charset="0"/>
                <a:cs typeface="Fira Code" pitchFamily="49" charset="0"/>
              </a:rPr>
              <a:t>. Eles se tornaram um conjunto de abordagens eficazes para atender às demandas de um ambiente de desenvolvimento de software em constante mudança e contribuíram para melhorar a qualidade e a satisfação do cliente. </a:t>
            </a:r>
          </a:p>
        </p:txBody>
      </p:sp>
    </p:spTree>
    <p:extLst>
      <p:ext uri="{BB962C8B-B14F-4D97-AF65-F5344CB8AC3E}">
        <p14:creationId xmlns:p14="http://schemas.microsoft.com/office/powerpoint/2010/main" val="300917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795397"/>
            <a:ext cx="8931402" cy="2062103"/>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 Manifesto Ágil, também conhecido como o "Manifesto para o Desenvolvimento Ágil de Software," é um documento fundamental que estabelece os valores e princípios essenciais dos métodos ágeis. Ele foi criado em fevereiro de 2001 por um grupo de 17 especialistas em desenvolvimento de software que se reuniram em </a:t>
            </a:r>
            <a:r>
              <a:rPr lang="pt-BR" sz="1600" b="0" i="0" dirty="0" err="1">
                <a:solidFill>
                  <a:schemeClr val="bg1"/>
                </a:solidFill>
                <a:effectLst/>
                <a:latin typeface="Fira Code" pitchFamily="49" charset="0"/>
                <a:ea typeface="Fira Code" pitchFamily="49" charset="0"/>
                <a:cs typeface="Fira Code" pitchFamily="49" charset="0"/>
              </a:rPr>
              <a:t>Snowbird</a:t>
            </a:r>
            <a:r>
              <a:rPr lang="pt-BR" sz="1600" b="0" i="0" dirty="0">
                <a:solidFill>
                  <a:schemeClr val="bg1"/>
                </a:solidFill>
                <a:effectLst/>
                <a:latin typeface="Fira Code" pitchFamily="49" charset="0"/>
                <a:ea typeface="Fira Code" pitchFamily="49" charset="0"/>
                <a:cs typeface="Fira Code" pitchFamily="49" charset="0"/>
              </a:rPr>
              <a:t>, Utah, nos Estados Unidos. O objetivo era proporcionar uma alternativa mais eficaz e flexível aos métodos tradicionais de desenvolvimento de software</a:t>
            </a:r>
          </a:p>
        </p:txBody>
      </p:sp>
    </p:spTree>
    <p:extLst>
      <p:ext uri="{BB962C8B-B14F-4D97-AF65-F5344CB8AC3E}">
        <p14:creationId xmlns:p14="http://schemas.microsoft.com/office/powerpoint/2010/main" val="235519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_valores do 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185796"/>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Indivíduos e interações mais que processos e ferramentas:</a:t>
            </a:r>
            <a:r>
              <a:rPr lang="pt-BR" b="0" i="0" dirty="0">
                <a:solidFill>
                  <a:schemeClr val="bg1"/>
                </a:solidFill>
                <a:effectLst/>
                <a:latin typeface="Fira Code" pitchFamily="49" charset="0"/>
                <a:ea typeface="Fira Code" pitchFamily="49" charset="0"/>
                <a:cs typeface="Fira Code" pitchFamily="49" charset="0"/>
              </a:rPr>
              <a:t> Este valor destaca a importância das pessoas e da comunicação eficaz dentro de uma equipe de desenvolvimento. Ele reconhece que, embora processos e ferramentas sejam necessários, a interação entre as pessoas é fundamental para o sucesso.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Software em funcionamento mais que documentação abrangente:</a:t>
            </a:r>
            <a:r>
              <a:rPr lang="pt-BR" b="0" i="0" dirty="0">
                <a:solidFill>
                  <a:schemeClr val="bg1"/>
                </a:solidFill>
                <a:effectLst/>
                <a:latin typeface="Fira Code" pitchFamily="49" charset="0"/>
                <a:ea typeface="Fira Code" pitchFamily="49" charset="0"/>
                <a:cs typeface="Fira Code" pitchFamily="49" charset="0"/>
              </a:rPr>
              <a:t> Esse valor enfatiza a importância de criar um software funcional e utilizável como prioridade sobre a criação de extensa documentação. Documentação é vista como útil, mas não deve ser o principal foco.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Colaboração com o cliente mais que negociação de contratos:</a:t>
            </a:r>
            <a:r>
              <a:rPr lang="pt-BR" b="0" i="0" dirty="0">
                <a:solidFill>
                  <a:schemeClr val="bg1"/>
                </a:solidFill>
                <a:effectLst/>
                <a:latin typeface="Fira Code" pitchFamily="49" charset="0"/>
                <a:ea typeface="Fira Code" pitchFamily="49" charset="0"/>
                <a:cs typeface="Fira Code" pitchFamily="49" charset="0"/>
              </a:rPr>
              <a:t> Aqui, destaca-se a importância de uma colaboração próxima com o cliente ao longo de todo o processo de desenvolvimento. Isso significa que as equipes devem trabalhar em estreita parceria com os clientes para entender e atender às suas necessidades.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Responder a mudanças mais que seguir um plano:</a:t>
            </a:r>
            <a:r>
              <a:rPr lang="pt-BR" b="0" i="0" dirty="0">
                <a:solidFill>
                  <a:schemeClr val="bg1"/>
                </a:solidFill>
                <a:effectLst/>
                <a:latin typeface="Fira Code" pitchFamily="49" charset="0"/>
                <a:ea typeface="Fira Code" pitchFamily="49" charset="0"/>
                <a:cs typeface="Fira Code" pitchFamily="49" charset="0"/>
              </a:rPr>
              <a:t> Este valor reconhece que os requisitos e circunstâncias podem mudar ao longo do projeto. As equipes ágeis devem ser capazes de se adaptar rapidamente às mudanças e priorizar a entrega contínua de valor ao cliente.</a:t>
            </a:r>
          </a:p>
        </p:txBody>
      </p:sp>
    </p:spTree>
    <p:extLst>
      <p:ext uri="{BB962C8B-B14F-4D97-AF65-F5344CB8AC3E}">
        <p14:creationId xmlns:p14="http://schemas.microsoft.com/office/powerpoint/2010/main" val="99471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4" name="Imagem 3">
            <a:extLst>
              <a:ext uri="{FF2B5EF4-FFF2-40B4-BE49-F238E27FC236}">
                <a16:creationId xmlns:a16="http://schemas.microsoft.com/office/drawing/2014/main" id="{A0C5A5FC-CACD-2CD1-6971-A64DCD27AA6B}"/>
              </a:ext>
            </a:extLst>
          </p:cNvPr>
          <p:cNvPicPr>
            <a:picLocks noChangeAspect="1"/>
          </p:cNvPicPr>
          <p:nvPr/>
        </p:nvPicPr>
        <p:blipFill>
          <a:blip r:embed="rId3"/>
          <a:stretch>
            <a:fillRect/>
          </a:stretch>
        </p:blipFill>
        <p:spPr>
          <a:xfrm>
            <a:off x="353583" y="117986"/>
            <a:ext cx="5557202" cy="5243052"/>
          </a:xfrm>
          <a:prstGeom prst="rect">
            <a:avLst/>
          </a:prstGeom>
        </p:spPr>
      </p:pic>
    </p:spTree>
    <p:extLst>
      <p:ext uri="{BB962C8B-B14F-4D97-AF65-F5344CB8AC3E}">
        <p14:creationId xmlns:p14="http://schemas.microsoft.com/office/powerpoint/2010/main" val="327713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228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solidFill>
                  <a:schemeClr val="lt1"/>
                </a:solidFill>
                <a:latin typeface="Ubuntu"/>
                <a:ea typeface="Ubuntu"/>
                <a:cs typeface="Ubuntu"/>
                <a:sym typeface="Ubuntu"/>
              </a:rPr>
              <a:t>Tema | Capítulo</a:t>
            </a:r>
            <a:endParaRPr sz="160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BC70C95C-85B0-D5DF-5F64-05CD9EDF9304}"/>
              </a:ext>
            </a:extLst>
          </p:cNvPr>
          <p:cNvSpPr txBox="1"/>
          <p:nvPr/>
        </p:nvSpPr>
        <p:spPr>
          <a:xfrm>
            <a:off x="92142" y="1472505"/>
            <a:ext cx="8959716" cy="1384995"/>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12 princípios ágeis são um conjunto de diretrizes que servem como base para as metodologias ágeis de desenvolvimento de software. Eles foram criados como parte do Manifesto Ágil em 2001 por um grupo de desenvolvedores de software que buscavam formas mais eficientes e eficazes de criar software. Esses princípios enfatizam a colaboração, a entrega contínua de valor, a adaptação às mudanças e a satisfação do cliente. </a:t>
            </a:r>
          </a:p>
        </p:txBody>
      </p:sp>
    </p:spTree>
    <p:extLst>
      <p:ext uri="{BB962C8B-B14F-4D97-AF65-F5344CB8AC3E}">
        <p14:creationId xmlns:p14="http://schemas.microsoft.com/office/powerpoint/2010/main" val="297842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2" name="Imagem 1">
            <a:extLst>
              <a:ext uri="{FF2B5EF4-FFF2-40B4-BE49-F238E27FC236}">
                <a16:creationId xmlns:a16="http://schemas.microsoft.com/office/drawing/2014/main" id="{C9096A5D-343F-A2BB-0FD8-658B14436586}"/>
              </a:ext>
            </a:extLst>
          </p:cNvPr>
          <p:cNvPicPr>
            <a:picLocks noChangeAspect="1"/>
          </p:cNvPicPr>
          <p:nvPr/>
        </p:nvPicPr>
        <p:blipFill>
          <a:blip r:embed="rId3"/>
          <a:stretch>
            <a:fillRect/>
          </a:stretch>
        </p:blipFill>
        <p:spPr>
          <a:xfrm>
            <a:off x="341670" y="0"/>
            <a:ext cx="8424561" cy="5132439"/>
          </a:xfrm>
          <a:prstGeom prst="rect">
            <a:avLst/>
          </a:prstGeom>
        </p:spPr>
      </p:pic>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4"/>
              </a:rPr>
              <a:t>https://marcelo.pimenta.com.br/metodologias-ageis-no-processo-de-</a:t>
            </a:r>
            <a:r>
              <a:rPr lang="pt-BR" dirty="0" err="1">
                <a:solidFill>
                  <a:schemeClr val="bg1"/>
                </a:solidFill>
                <a:hlinkClick r:id="rId4"/>
              </a:rPr>
              <a:t>inova</a:t>
            </a:r>
            <a:r>
              <a:rPr lang="pt-BR" dirty="0" err="1">
                <a:solidFill>
                  <a:schemeClr val="bg1"/>
                </a:solidFill>
                <a:hlinkClick r:id="rId4"/>
              </a:rPr>
              <a:t>c</a:t>
            </a:r>
            <a:r>
              <a:rPr lang="pt-BR" dirty="0" err="1">
                <a:solidFill>
                  <a:schemeClr val="bg1"/>
                </a:solidFill>
                <a:hlinkClick r:id="rId4"/>
              </a:rPr>
              <a:t>ao</a:t>
            </a:r>
            <a:r>
              <a:rPr lang="pt-BR" dirty="0">
                <a:solidFill>
                  <a:schemeClr val="bg1"/>
                </a:solidFill>
                <a:hlinkClick r:id="rId4"/>
              </a:rPr>
              <a:t>/</a:t>
            </a:r>
            <a:endParaRPr lang="pt-BR" dirty="0">
              <a:solidFill>
                <a:schemeClr val="bg1"/>
              </a:solidFill>
            </a:endParaRPr>
          </a:p>
          <a:p>
            <a:endParaRPr lang="pt-BR" dirty="0">
              <a:solidFill>
                <a:schemeClr val="bg1"/>
              </a:solidFill>
            </a:endParaRPr>
          </a:p>
        </p:txBody>
      </p:sp>
    </p:spTree>
    <p:extLst>
      <p:ext uri="{BB962C8B-B14F-4D97-AF65-F5344CB8AC3E}">
        <p14:creationId xmlns:p14="http://schemas.microsoft.com/office/powerpoint/2010/main" val="412781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https://marcelo.pimenta.com.br/metodologias-ageis-no-processo-de-</a:t>
            </a:r>
            <a:r>
              <a:rPr lang="pt-BR" dirty="0" err="1">
                <a:solidFill>
                  <a:schemeClr val="bg1"/>
                </a:solidFill>
                <a:hlinkClick r:id="rId3"/>
              </a:rPr>
              <a:t>inovacao</a:t>
            </a:r>
            <a:r>
              <a:rPr lang="pt-BR" dirty="0">
                <a:solidFill>
                  <a:schemeClr val="bg1"/>
                </a:solidFill>
                <a:hlinkClick r:id="rId3"/>
              </a:rPr>
              <a:t>/</a:t>
            </a:r>
            <a:endParaRPr lang="pt-BR" dirty="0">
              <a:solidFill>
                <a:schemeClr val="bg1"/>
              </a:solidFill>
            </a:endParaRPr>
          </a:p>
          <a:p>
            <a:endParaRPr lang="pt-BR" dirty="0">
              <a:solidFill>
                <a:schemeClr val="bg1"/>
              </a:solidFill>
            </a:endParaRPr>
          </a:p>
        </p:txBody>
      </p:sp>
      <p:pic>
        <p:nvPicPr>
          <p:cNvPr id="6" name="Imagem 5">
            <a:extLst>
              <a:ext uri="{FF2B5EF4-FFF2-40B4-BE49-F238E27FC236}">
                <a16:creationId xmlns:a16="http://schemas.microsoft.com/office/drawing/2014/main" id="{350A0332-9BD1-7FB5-01B8-B2418BCB0D5F}"/>
              </a:ext>
            </a:extLst>
          </p:cNvPr>
          <p:cNvPicPr>
            <a:picLocks noChangeAspect="1"/>
          </p:cNvPicPr>
          <p:nvPr/>
        </p:nvPicPr>
        <p:blipFill>
          <a:blip r:embed="rId4"/>
          <a:stretch>
            <a:fillRect/>
          </a:stretch>
        </p:blipFill>
        <p:spPr>
          <a:xfrm>
            <a:off x="263012" y="0"/>
            <a:ext cx="8566355" cy="5173120"/>
          </a:xfrm>
          <a:prstGeom prst="rect">
            <a:avLst/>
          </a:prstGeom>
        </p:spPr>
      </p:pic>
    </p:spTree>
    <p:extLst>
      <p:ext uri="{BB962C8B-B14F-4D97-AF65-F5344CB8AC3E}">
        <p14:creationId xmlns:p14="http://schemas.microsoft.com/office/powerpoint/2010/main" val="2816232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práticas</a:t>
            </a:r>
            <a:r>
              <a:rPr lang="pt-BR" sz="1600" b="1" i="0" dirty="0">
                <a:solidFill>
                  <a:srgbClr val="92D050"/>
                </a:solidFill>
                <a:effectLst/>
                <a:latin typeface="Fira Code" pitchFamily="49" charset="0"/>
                <a:ea typeface="Fira Code" pitchFamily="49" charset="0"/>
                <a:cs typeface="Fira Code" pitchFamily="49" charset="0"/>
              </a:rPr>
              <a:t>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2" y="1143817"/>
            <a:ext cx="8775432" cy="2308324"/>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As práticas ágeis referem-se a um conjunto de abordagens e métodos de gerenciamento de projetos e desenvolvimento de software que enfatizam a flexibilidade, colaboração, entrega contínua de valor ao cliente e a capacidade de adaptação às mudanças. Elas são amplamente utilizadas em TI, mas também têm sido aplicadas em outras áreas, como gestão de projetos, marketing e até mesmo educação. As práticas ágeis têm como base o Manifesto Ágil, que foi criado por um grupo de desenvolvedores de software em 2001 e define os valores e princípios fundamentais das práticas ágeis.</a:t>
            </a:r>
            <a:endParaRPr lang="pt-BR" sz="1600"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3684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framework ágil que organiza o trabalho em ciclos chamados de "sprints" e enfatiza a colaboração, transparência e adaptação contínua. O Scrum inclui papéis como Scrum Master, </a:t>
            </a:r>
            <a:r>
              <a:rPr lang="pt-BR" sz="1600" b="0" i="0" dirty="0" err="1">
                <a:solidFill>
                  <a:schemeClr val="bg1"/>
                </a:solidFill>
                <a:effectLst/>
                <a:latin typeface="Fira Code" pitchFamily="49" charset="0"/>
                <a:ea typeface="Fira Code" pitchFamily="49" charset="0"/>
                <a:cs typeface="Fira Code" pitchFamily="49" charset="0"/>
              </a:rPr>
              <a:t>Product</a:t>
            </a:r>
            <a:r>
              <a:rPr lang="pt-BR" sz="1600" b="0" i="0" dirty="0">
                <a:solidFill>
                  <a:schemeClr val="bg1"/>
                </a:solidFill>
                <a:effectLst/>
                <a:latin typeface="Fira Code" pitchFamily="49" charset="0"/>
                <a:ea typeface="Fira Code" pitchFamily="49" charset="0"/>
                <a:cs typeface="Fira Code" pitchFamily="49" charset="0"/>
              </a:rPr>
              <a:t> </a:t>
            </a:r>
            <a:r>
              <a:rPr lang="pt-BR" sz="1600" b="0" i="0" dirty="0" err="1">
                <a:solidFill>
                  <a:schemeClr val="bg1"/>
                </a:solidFill>
                <a:effectLst/>
                <a:latin typeface="Fira Code" pitchFamily="49" charset="0"/>
                <a:ea typeface="Fira Code" pitchFamily="49" charset="0"/>
                <a:cs typeface="Fira Code" pitchFamily="49" charset="0"/>
              </a:rPr>
              <a:t>Owner</a:t>
            </a:r>
            <a:r>
              <a:rPr lang="pt-BR" sz="1600" b="0" i="0" dirty="0">
                <a:solidFill>
                  <a:schemeClr val="bg1"/>
                </a:solidFill>
                <a:effectLst/>
                <a:latin typeface="Fira Code" pitchFamily="49" charset="0"/>
                <a:ea typeface="Fira Code" pitchFamily="49" charset="0"/>
                <a:cs typeface="Fira Code" pitchFamily="49" charset="0"/>
              </a:rPr>
              <a:t> e a equipe de desenvolvimento.</a:t>
            </a:r>
            <a:endParaRPr lang="pt-BR" sz="1200" dirty="0">
              <a:solidFill>
                <a:schemeClr val="bg1"/>
              </a:solidFill>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F9594072-CCB1-1FDB-D1AF-AD4F6E25E71D}"/>
              </a:ext>
            </a:extLst>
          </p:cNvPr>
          <p:cNvSpPr txBox="1"/>
          <p:nvPr/>
        </p:nvSpPr>
        <p:spPr>
          <a:xfrm>
            <a:off x="184283" y="5288700"/>
            <a:ext cx="7143135"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https://www.eunati.com.br/2017/03/scrum-em-5-minutos-visao-geral.</a:t>
            </a:r>
            <a:r>
              <a:rPr lang="pt-BR" dirty="0">
                <a:solidFill>
                  <a:schemeClr val="bg1"/>
                </a:solidFill>
                <a:hlinkClick r:id="rId3">
                  <a:extLst>
                    <a:ext uri="{A12FA001-AC4F-418D-AE19-62706E023703}">
                      <ahyp:hlinkClr xmlns:ahyp="http://schemas.microsoft.com/office/drawing/2018/hyperlinkcolor" val="tx"/>
                    </a:ext>
                  </a:extLst>
                </a:hlinkClick>
              </a:rPr>
              <a:t>html</a:t>
            </a:r>
            <a:endParaRPr lang="pt-BR" dirty="0">
              <a:solidFill>
                <a:schemeClr val="bg1"/>
              </a:solidFill>
            </a:endParaRPr>
          </a:p>
        </p:txBody>
      </p:sp>
      <p:pic>
        <p:nvPicPr>
          <p:cNvPr id="5" name="Imagem 4">
            <a:extLst>
              <a:ext uri="{FF2B5EF4-FFF2-40B4-BE49-F238E27FC236}">
                <a16:creationId xmlns:a16="http://schemas.microsoft.com/office/drawing/2014/main" id="{637E5D26-4589-2335-E76E-987E7366BCBF}"/>
              </a:ext>
            </a:extLst>
          </p:cNvPr>
          <p:cNvPicPr>
            <a:picLocks noChangeAspect="1"/>
          </p:cNvPicPr>
          <p:nvPr/>
        </p:nvPicPr>
        <p:blipFill>
          <a:blip r:embed="rId4"/>
          <a:stretch>
            <a:fillRect/>
          </a:stretch>
        </p:blipFill>
        <p:spPr>
          <a:xfrm>
            <a:off x="267857" y="1136361"/>
            <a:ext cx="5484014" cy="4113011"/>
          </a:xfrm>
          <a:prstGeom prst="rect">
            <a:avLst/>
          </a:prstGeom>
        </p:spPr>
      </p:pic>
    </p:spTree>
    <p:extLst>
      <p:ext uri="{BB962C8B-B14F-4D97-AF65-F5344CB8AC3E}">
        <p14:creationId xmlns:p14="http://schemas.microsoft.com/office/powerpoint/2010/main" val="2743655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kanban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sistema visual de gerenciamento de fluxo de trabalho que permite acompanhar o progresso das tarefas em tempo real. O foco é na limitação do trabalho em andamento e na otimização do fluxo de trabalho.</a:t>
            </a:r>
            <a:endParaRPr lang="pt-BR" sz="105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0" y="5407223"/>
            <a:ext cx="4611328"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https://thomazribas.com/agile/</a:t>
            </a:r>
            <a:r>
              <a:rPr lang="pt-BR" dirty="0">
                <a:solidFill>
                  <a:schemeClr val="bg1"/>
                </a:solidFill>
                <a:hlinkClick r:id="rId3">
                  <a:extLst>
                    <a:ext uri="{A12FA001-AC4F-418D-AE19-62706E023703}">
                      <ahyp:hlinkClr xmlns:ahyp="http://schemas.microsoft.com/office/drawing/2018/hyperlinkcolor" val="tx"/>
                    </a:ext>
                  </a:extLst>
                </a:hlinkClick>
              </a:rPr>
              <a:t>kanban</a:t>
            </a:r>
            <a:endParaRPr lang="pt-BR" dirty="0">
              <a:solidFill>
                <a:schemeClr val="bg1"/>
              </a:solidFill>
            </a:endParaRPr>
          </a:p>
        </p:txBody>
      </p:sp>
      <p:pic>
        <p:nvPicPr>
          <p:cNvPr id="7" name="Imagem 6">
            <a:extLst>
              <a:ext uri="{FF2B5EF4-FFF2-40B4-BE49-F238E27FC236}">
                <a16:creationId xmlns:a16="http://schemas.microsoft.com/office/drawing/2014/main" id="{9E49D7F6-B636-454D-1C43-6D7693C2658E}"/>
              </a:ext>
            </a:extLst>
          </p:cNvPr>
          <p:cNvPicPr>
            <a:picLocks noChangeAspect="1"/>
          </p:cNvPicPr>
          <p:nvPr/>
        </p:nvPicPr>
        <p:blipFill>
          <a:blip r:embed="rId4"/>
          <a:stretch>
            <a:fillRect/>
          </a:stretch>
        </p:blipFill>
        <p:spPr>
          <a:xfrm>
            <a:off x="685800" y="1071392"/>
            <a:ext cx="7772400" cy="3572215"/>
          </a:xfrm>
          <a:prstGeom prst="rect">
            <a:avLst/>
          </a:prstGeom>
        </p:spPr>
      </p:pic>
    </p:spTree>
    <p:extLst>
      <p:ext uri="{BB962C8B-B14F-4D97-AF65-F5344CB8AC3E}">
        <p14:creationId xmlns:p14="http://schemas.microsoft.com/office/powerpoint/2010/main" val="355357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_extreme </a:t>
            </a:r>
            <a:r>
              <a:rPr lang="pt-BR" sz="1600" b="1" i="0" dirty="0" err="1">
                <a:solidFill>
                  <a:srgbClr val="92D050"/>
                </a:solidFill>
                <a:effectLst/>
                <a:latin typeface="Fira Code" pitchFamily="49" charset="0"/>
                <a:ea typeface="Fira Code" pitchFamily="49" charset="0"/>
                <a:cs typeface="Fira Code" pitchFamily="49" charset="0"/>
              </a:rPr>
              <a:t>programming</a:t>
            </a:r>
            <a:r>
              <a:rPr lang="pt-BR" sz="1600" b="1" i="0" dirty="0">
                <a:solidFill>
                  <a:srgbClr val="92D050"/>
                </a:solidFill>
                <a:effectLst/>
                <a:latin typeface="Fira Code" pitchFamily="49" charset="0"/>
                <a:ea typeface="Fira Code" pitchFamily="49" charset="0"/>
                <a:cs typeface="Fira Code" pitchFamily="49" charset="0"/>
              </a:rPr>
              <a:t> (XP)</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É uma abordagem que coloca ênfase na qualidade do código, desenvolvimento orientado a testes (TDD), programação em pares, integração contínua e pequenos lançamentos frequentes.</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318733"/>
            <a:ext cx="7423356" cy="738664"/>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https://www.nimblework.com/pt-br/agile/programacao-extrema-xp/</a:t>
            </a:r>
            <a:endParaRPr lang="pt-BR" dirty="0">
              <a:solidFill>
                <a:schemeClr val="bg1"/>
              </a:solidFill>
            </a:endParaRPr>
          </a:p>
          <a:p>
            <a:endParaRPr lang="pt-BR" dirty="0">
              <a:solidFill>
                <a:schemeClr val="bg1"/>
              </a:solidFill>
            </a:endParaRPr>
          </a:p>
          <a:p>
            <a:endParaRPr lang="pt-BR" dirty="0">
              <a:solidFill>
                <a:schemeClr val="bg1"/>
              </a:solidFill>
            </a:endParaRPr>
          </a:p>
        </p:txBody>
      </p:sp>
      <p:pic>
        <p:nvPicPr>
          <p:cNvPr id="2" name="Imagem 1">
            <a:extLst>
              <a:ext uri="{FF2B5EF4-FFF2-40B4-BE49-F238E27FC236}">
                <a16:creationId xmlns:a16="http://schemas.microsoft.com/office/drawing/2014/main" id="{3EAE790E-1D63-6733-0E9E-6D8788AE555E}"/>
              </a:ext>
            </a:extLst>
          </p:cNvPr>
          <p:cNvPicPr>
            <a:picLocks noChangeAspect="1"/>
          </p:cNvPicPr>
          <p:nvPr/>
        </p:nvPicPr>
        <p:blipFill>
          <a:blip r:embed="rId4"/>
          <a:stretch>
            <a:fillRect/>
          </a:stretch>
        </p:blipFill>
        <p:spPr>
          <a:xfrm>
            <a:off x="685799" y="788568"/>
            <a:ext cx="7772400" cy="3153019"/>
          </a:xfrm>
          <a:prstGeom prst="rect">
            <a:avLst/>
          </a:prstGeom>
        </p:spPr>
      </p:pic>
      <p:sp>
        <p:nvSpPr>
          <p:cNvPr id="5" name="CaixaDeTexto 4">
            <a:extLst>
              <a:ext uri="{FF2B5EF4-FFF2-40B4-BE49-F238E27FC236}">
                <a16:creationId xmlns:a16="http://schemas.microsoft.com/office/drawing/2014/main" id="{8408C5B2-C85A-13AD-BE9A-E2DD1C74DC34}"/>
              </a:ext>
            </a:extLst>
          </p:cNvPr>
          <p:cNvSpPr txBox="1"/>
          <p:nvPr/>
        </p:nvSpPr>
        <p:spPr>
          <a:xfrm>
            <a:off x="184283" y="4166553"/>
            <a:ext cx="8775432" cy="954107"/>
          </a:xfrm>
          <a:prstGeom prst="rect">
            <a:avLst/>
          </a:prstGeom>
          <a:noFill/>
        </p:spPr>
        <p:txBody>
          <a:bodyPr wrap="square">
            <a:spAutoFit/>
          </a:bodyPr>
          <a:lstStyle/>
          <a:p>
            <a:r>
              <a:rPr lang="pt-BR" i="0" dirty="0">
                <a:solidFill>
                  <a:schemeClr val="bg1"/>
                </a:solidFill>
                <a:effectLst/>
                <a:latin typeface="Fira Code" pitchFamily="49" charset="0"/>
                <a:ea typeface="Fira Code" pitchFamily="49" charset="0"/>
                <a:cs typeface="Fira Code" pitchFamily="49" charset="0"/>
              </a:rPr>
              <a:t>A programação extrema é,</a:t>
            </a:r>
            <a:r>
              <a:rPr lang="pt-BR" i="0" dirty="0">
                <a:solidFill>
                  <a:schemeClr val="bg1"/>
                </a:solidFill>
                <a:effectLst/>
                <a:latin typeface="Fira Code" pitchFamily="49" charset="0"/>
                <a:ea typeface="Fira Code" pitchFamily="49" charset="0"/>
                <a:cs typeface="Fira Code" pitchFamily="49" charset="0"/>
                <a:hlinkClick r:id="rId5">
                  <a:extLst>
                    <a:ext uri="{A12FA001-AC4F-418D-AE19-62706E023703}">
                      <ahyp:hlinkClr xmlns:ahyp="http://schemas.microsoft.com/office/drawing/2018/hyperlinkcolor" val="tx"/>
                    </a:ext>
                  </a:extLst>
                </a:hlinkClick>
              </a:rPr>
              <a:t> em poucas</a:t>
            </a:r>
            <a:r>
              <a:rPr lang="pt-BR" i="0" dirty="0">
                <a:solidFill>
                  <a:schemeClr val="bg1"/>
                </a:solidFill>
                <a:effectLst/>
                <a:latin typeface="Fira Code" pitchFamily="49" charset="0"/>
                <a:ea typeface="Fira Code" pitchFamily="49" charset="0"/>
                <a:cs typeface="Fira Code" pitchFamily="49" charset="0"/>
              </a:rPr>
              <a:t> palavras, sobre boas práticas levadas ao extremo. Já que a programação em pares é boa, vamos fazer isso o tempo todo. Já que testar cedo é bom, vamos testar antes mesmo que o código de produção seja escrito.</a:t>
            </a:r>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223450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lean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Inspirado nos princípios do Lean Manufacturing, o Lean </a:t>
            </a:r>
            <a:r>
              <a:rPr lang="pt-BR" b="0" i="0" dirty="0" err="1">
                <a:solidFill>
                  <a:schemeClr val="bg1"/>
                </a:solidFill>
                <a:effectLst/>
                <a:latin typeface="Fira Code" pitchFamily="49" charset="0"/>
                <a:ea typeface="Fira Code" pitchFamily="49" charset="0"/>
                <a:cs typeface="Fira Code" pitchFamily="49" charset="0"/>
              </a:rPr>
              <a:t>Agile</a:t>
            </a:r>
            <a:r>
              <a:rPr lang="pt-BR" b="0" i="0" dirty="0">
                <a:solidFill>
                  <a:schemeClr val="bg1"/>
                </a:solidFill>
                <a:effectLst/>
                <a:latin typeface="Fira Code" pitchFamily="49" charset="0"/>
                <a:ea typeface="Fira Code" pitchFamily="49" charset="0"/>
                <a:cs typeface="Fira Code" pitchFamily="49" charset="0"/>
              </a:rPr>
              <a:t> concentra-se na eliminação de desperdício, na entrega rápida de valor e na melhoria contínua do processo.</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407223"/>
            <a:ext cx="7423356" cy="523220"/>
          </a:xfrm>
          <a:prstGeom prst="rect">
            <a:avLst/>
          </a:prstGeom>
          <a:noFill/>
        </p:spPr>
        <p:txBody>
          <a:bodyPr wrap="square">
            <a:spAutoFit/>
          </a:bodyPr>
          <a:lstStyle/>
          <a:p>
            <a:r>
              <a:rPr lang="pt-BR" dirty="0" err="1">
                <a:solidFill>
                  <a:schemeClr val="bg1"/>
                </a:solidFill>
              </a:rPr>
              <a:t>Fonte:https</a:t>
            </a:r>
            <a:r>
              <a:rPr lang="pt-BR" dirty="0">
                <a:solidFill>
                  <a:schemeClr val="bg1"/>
                </a:solidFill>
              </a:rPr>
              <a:t>://</a:t>
            </a:r>
            <a:r>
              <a:rPr lang="pt-BR" dirty="0" err="1">
                <a:solidFill>
                  <a:schemeClr val="bg1"/>
                </a:solidFill>
              </a:rPr>
              <a:t>www.nimblework.com</a:t>
            </a:r>
            <a:r>
              <a:rPr lang="pt-BR" dirty="0">
                <a:solidFill>
                  <a:schemeClr val="bg1"/>
                </a:solidFill>
              </a:rPr>
              <a:t>/</a:t>
            </a:r>
            <a:r>
              <a:rPr lang="pt-BR" dirty="0" err="1">
                <a:solidFill>
                  <a:schemeClr val="bg1"/>
                </a:solidFill>
              </a:rPr>
              <a:t>pt-br</a:t>
            </a:r>
            <a:r>
              <a:rPr lang="pt-BR" dirty="0">
                <a:solidFill>
                  <a:schemeClr val="bg1"/>
                </a:solidFill>
              </a:rPr>
              <a:t>/</a:t>
            </a:r>
            <a:r>
              <a:rPr lang="pt-BR" dirty="0" err="1">
                <a:solidFill>
                  <a:schemeClr val="bg1"/>
                </a:solidFill>
              </a:rPr>
              <a:t>agile</a:t>
            </a:r>
            <a:r>
              <a:rPr lang="pt-BR" dirty="0">
                <a:solidFill>
                  <a:schemeClr val="bg1"/>
                </a:solidFill>
              </a:rPr>
              <a:t>/</a:t>
            </a:r>
            <a:r>
              <a:rPr lang="pt-BR" dirty="0" err="1">
                <a:solidFill>
                  <a:schemeClr val="bg1"/>
                </a:solidFill>
              </a:rPr>
              <a:t>programacao</a:t>
            </a:r>
            <a:r>
              <a:rPr lang="pt-BR" dirty="0">
                <a:solidFill>
                  <a:schemeClr val="bg1"/>
                </a:solidFill>
              </a:rPr>
              <a:t>-extrema-</a:t>
            </a:r>
            <a:r>
              <a:rPr lang="pt-BR" dirty="0" err="1">
                <a:solidFill>
                  <a:schemeClr val="bg1"/>
                </a:solidFill>
              </a:rPr>
              <a:t>xp</a:t>
            </a:r>
            <a:r>
              <a:rPr lang="pt-BR" dirty="0">
                <a:solidFill>
                  <a:schemeClr val="bg1"/>
                </a:solidFill>
              </a:rPr>
              <a:t>/</a:t>
            </a:r>
          </a:p>
          <a:p>
            <a:endParaRPr lang="pt-BR" dirty="0">
              <a:solidFill>
                <a:schemeClr val="bg1"/>
              </a:solidFill>
            </a:endParaRPr>
          </a:p>
        </p:txBody>
      </p:sp>
      <p:pic>
        <p:nvPicPr>
          <p:cNvPr id="4" name="Imagem 3">
            <a:extLst>
              <a:ext uri="{FF2B5EF4-FFF2-40B4-BE49-F238E27FC236}">
                <a16:creationId xmlns:a16="http://schemas.microsoft.com/office/drawing/2014/main" id="{933104BE-3411-1079-202C-6DC1743AE166}"/>
              </a:ext>
            </a:extLst>
          </p:cNvPr>
          <p:cNvPicPr>
            <a:picLocks noChangeAspect="1"/>
          </p:cNvPicPr>
          <p:nvPr/>
        </p:nvPicPr>
        <p:blipFill>
          <a:blip r:embed="rId3"/>
          <a:stretch>
            <a:fillRect/>
          </a:stretch>
        </p:blipFill>
        <p:spPr>
          <a:xfrm>
            <a:off x="2140358" y="613548"/>
            <a:ext cx="5580253" cy="4793675"/>
          </a:xfrm>
          <a:prstGeom prst="rect">
            <a:avLst/>
          </a:prstGeom>
        </p:spPr>
      </p:pic>
    </p:spTree>
    <p:extLst>
      <p:ext uri="{BB962C8B-B14F-4D97-AF65-F5344CB8AC3E}">
        <p14:creationId xmlns:p14="http://schemas.microsoft.com/office/powerpoint/2010/main" val="234787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_breve comparação</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2873549" cy="5216813"/>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Cascata</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Estrutura Sequencial</a:t>
            </a:r>
            <a:r>
              <a:rPr lang="pt-BR" b="0" i="0" dirty="0">
                <a:solidFill>
                  <a:schemeClr val="bg1"/>
                </a:solidFill>
                <a:effectLst/>
                <a:latin typeface="Fira Code" pitchFamily="49" charset="0"/>
                <a:ea typeface="Fira Code" pitchFamily="49" charset="0"/>
                <a:cs typeface="Fira Code" pitchFamily="49" charset="0"/>
              </a:rPr>
              <a:t>: A metodologia cascata é caracterizada por uma abordagem sequencial, onde cada fase do projeto depende da conclusão da fase anterior.</a:t>
            </a:r>
          </a:p>
          <a:p>
            <a:pPr algn="just"/>
            <a:r>
              <a:rPr lang="pt-BR" b="1" i="0" dirty="0">
                <a:solidFill>
                  <a:schemeClr val="bg1"/>
                </a:solidFill>
                <a:effectLst/>
                <a:latin typeface="Fira Code" pitchFamily="49" charset="0"/>
                <a:ea typeface="Fira Code" pitchFamily="49" charset="0"/>
                <a:cs typeface="Fira Code" pitchFamily="49" charset="0"/>
              </a:rPr>
              <a:t>Documentação Abrangente</a:t>
            </a:r>
            <a:r>
              <a:rPr lang="pt-BR" b="0" i="0" dirty="0">
                <a:solidFill>
                  <a:schemeClr val="bg1"/>
                </a:solidFill>
                <a:effectLst/>
                <a:latin typeface="Fira Code" pitchFamily="49" charset="0"/>
                <a:ea typeface="Fira Code" pitchFamily="49" charset="0"/>
                <a:cs typeface="Fira Code" pitchFamily="49" charset="0"/>
              </a:rPr>
              <a:t>: Um foco importante está na criação de documentação detalhada, incluindo requisitos, especificações de design e manuais.</a:t>
            </a:r>
          </a:p>
          <a:p>
            <a:pPr algn="just"/>
            <a:r>
              <a:rPr lang="pt-BR" b="1" i="0" dirty="0">
                <a:solidFill>
                  <a:schemeClr val="bg1"/>
                </a:solidFill>
                <a:effectLst/>
                <a:latin typeface="Fira Code" pitchFamily="49" charset="0"/>
                <a:ea typeface="Fira Code" pitchFamily="49" charset="0"/>
                <a:cs typeface="Fira Code" pitchFamily="49" charset="0"/>
              </a:rPr>
              <a:t>Controle de Mudanças Rígido</a:t>
            </a:r>
            <a:r>
              <a:rPr lang="pt-BR" b="0" i="0" dirty="0">
                <a:solidFill>
                  <a:schemeClr val="bg1"/>
                </a:solidFill>
                <a:effectLst/>
                <a:latin typeface="Fira Code" pitchFamily="49" charset="0"/>
                <a:ea typeface="Fira Code" pitchFamily="49" charset="0"/>
                <a:cs typeface="Fira Code" pitchFamily="49" charset="0"/>
              </a:rPr>
              <a:t>: As mudanças são geralmente difíceis de acomodar uma vez que o projeto está em andamento.</a:t>
            </a:r>
          </a:p>
          <a:p>
            <a:pPr algn="just"/>
            <a:endParaRPr lang="pt-BR" sz="1100" dirty="0">
              <a:solidFill>
                <a:schemeClr val="bg1"/>
              </a:solidFill>
              <a:latin typeface="Fira Code" pitchFamily="49" charset="0"/>
              <a:ea typeface="Fira Code" pitchFamily="49" charset="0"/>
              <a:cs typeface="Fira Code" pitchFamily="49" charset="0"/>
            </a:endParaRPr>
          </a:p>
        </p:txBody>
      </p:sp>
      <p:sp>
        <p:nvSpPr>
          <p:cNvPr id="2" name="CaixaDeTexto 1">
            <a:extLst>
              <a:ext uri="{FF2B5EF4-FFF2-40B4-BE49-F238E27FC236}">
                <a16:creationId xmlns:a16="http://schemas.microsoft.com/office/drawing/2014/main" id="{F1E8B510-6590-B7C8-C57F-9D5E59C60281}"/>
              </a:ext>
            </a:extLst>
          </p:cNvPr>
          <p:cNvSpPr txBox="1"/>
          <p:nvPr/>
        </p:nvSpPr>
        <p:spPr>
          <a:xfrm>
            <a:off x="3173922" y="0"/>
            <a:ext cx="2873549" cy="4401205"/>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Modelo em Espiral</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Ciclos Iterativos</a:t>
            </a:r>
            <a:r>
              <a:rPr lang="pt-BR" b="0" i="0" dirty="0">
                <a:solidFill>
                  <a:schemeClr val="bg1"/>
                </a:solidFill>
                <a:effectLst/>
                <a:latin typeface="Fira Code" pitchFamily="49" charset="0"/>
                <a:ea typeface="Fira Code" pitchFamily="49" charset="0"/>
                <a:cs typeface="Fira Code" pitchFamily="49" charset="0"/>
              </a:rPr>
              <a:t>: A metodologia em espiral envolve ciclos de desenvolvimento iterativos, permitindo a revisão e aprimoramento contínuos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Avaliação de Riscos</a:t>
            </a:r>
            <a:r>
              <a:rPr lang="pt-BR" b="0" i="0" dirty="0">
                <a:solidFill>
                  <a:schemeClr val="bg1"/>
                </a:solidFill>
                <a:effectLst/>
                <a:latin typeface="Fira Code" pitchFamily="49" charset="0"/>
                <a:ea typeface="Fira Code" pitchFamily="49" charset="0"/>
                <a:cs typeface="Fira Code" pitchFamily="49" charset="0"/>
              </a:rPr>
              <a:t>: Foca na avaliação e mitigação de riscos ao longo do ciclo de vida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Entregas Incrementais</a:t>
            </a:r>
            <a:r>
              <a:rPr lang="pt-BR" b="0" i="0" dirty="0">
                <a:solidFill>
                  <a:schemeClr val="bg1"/>
                </a:solidFill>
                <a:effectLst/>
                <a:latin typeface="Fira Code" pitchFamily="49" charset="0"/>
                <a:ea typeface="Fira Code" pitchFamily="49" charset="0"/>
                <a:cs typeface="Fira Code" pitchFamily="49" charset="0"/>
              </a:rPr>
              <a:t>: As versões incrementais do produto podem ser entregues aos clientes durante o desenvolvimento.</a:t>
            </a:r>
          </a:p>
        </p:txBody>
      </p:sp>
      <p:sp>
        <p:nvSpPr>
          <p:cNvPr id="5" name="CaixaDeTexto 4">
            <a:extLst>
              <a:ext uri="{FF2B5EF4-FFF2-40B4-BE49-F238E27FC236}">
                <a16:creationId xmlns:a16="http://schemas.microsoft.com/office/drawing/2014/main" id="{8D6F6611-56D7-0853-6001-7F678C17611B}"/>
              </a:ext>
            </a:extLst>
          </p:cNvPr>
          <p:cNvSpPr txBox="1"/>
          <p:nvPr/>
        </p:nvSpPr>
        <p:spPr>
          <a:xfrm>
            <a:off x="6163561" y="-6844"/>
            <a:ext cx="2873549" cy="4185761"/>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Ágil (por exemplo, Scrum):</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Iterações Curtas</a:t>
            </a:r>
            <a:r>
              <a:rPr lang="pt-BR" b="0" i="0" dirty="0">
                <a:solidFill>
                  <a:schemeClr val="bg1"/>
                </a:solidFill>
                <a:effectLst/>
                <a:latin typeface="Fira Code" pitchFamily="49" charset="0"/>
                <a:ea typeface="Fira Code" pitchFamily="49" charset="0"/>
                <a:cs typeface="Fira Code" pitchFamily="49" charset="0"/>
              </a:rPr>
              <a:t>: O desenvolvimento é dividido em iterações curtas (sprints), geralmente de 2 a 4 semanas.</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Priorização Constante</a:t>
            </a:r>
            <a:r>
              <a:rPr lang="pt-BR" b="0" i="0" dirty="0">
                <a:solidFill>
                  <a:schemeClr val="bg1"/>
                </a:solidFill>
                <a:effectLst/>
                <a:latin typeface="Fira Code" pitchFamily="49" charset="0"/>
                <a:ea typeface="Fira Code" pitchFamily="49" charset="0"/>
                <a:cs typeface="Fira Code" pitchFamily="49" charset="0"/>
              </a:rPr>
              <a:t>: Os requisitos são priorizados pelo cliente e podem ser alterados a qualquer momento.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Colaboração Intensiva</a:t>
            </a:r>
            <a:r>
              <a:rPr lang="pt-BR" b="0" i="0" dirty="0">
                <a:solidFill>
                  <a:schemeClr val="bg1"/>
                </a:solidFill>
                <a:effectLst/>
                <a:latin typeface="Fira Code" pitchFamily="49" charset="0"/>
                <a:ea typeface="Fira Code" pitchFamily="49" charset="0"/>
                <a:cs typeface="Fira Code" pitchFamily="49" charset="0"/>
              </a:rPr>
              <a:t>: A comunicação frequente e a colaboração são incentivadas entre a equipe e o cliente.</a:t>
            </a:r>
          </a:p>
        </p:txBody>
      </p:sp>
    </p:spTree>
    <p:extLst>
      <p:ext uri="{BB962C8B-B14F-4D97-AF65-F5344CB8AC3E}">
        <p14:creationId xmlns:p14="http://schemas.microsoft.com/office/powerpoint/2010/main" val="2730123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papeis no </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6627"/>
            <a:ext cx="8775433"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Scrum Master:</a:t>
            </a:r>
          </a:p>
          <a:p>
            <a:pPr marL="457200" lvl="1" algn="just"/>
            <a:r>
              <a:rPr lang="pt-BR" b="0" i="0" dirty="0">
                <a:solidFill>
                  <a:schemeClr val="bg1"/>
                </a:solidFill>
                <a:effectLst/>
                <a:latin typeface="Fira Code" pitchFamily="49" charset="0"/>
                <a:ea typeface="Fira Code" pitchFamily="49" charset="0"/>
                <a:cs typeface="Fira Code" pitchFamily="49" charset="0"/>
              </a:rPr>
              <a:t>O Scrum Master é responsável por garantir que a equipe siga os princípios e práticas do Scrum.</a:t>
            </a:r>
          </a:p>
          <a:p>
            <a:pPr marL="457200" lvl="1" algn="just"/>
            <a:r>
              <a:rPr lang="pt-BR" b="0" i="0" dirty="0">
                <a:solidFill>
                  <a:schemeClr val="bg1"/>
                </a:solidFill>
                <a:effectLst/>
                <a:latin typeface="Fira Code" pitchFamily="49" charset="0"/>
                <a:ea typeface="Fira Code" pitchFamily="49" charset="0"/>
                <a:cs typeface="Fira Code" pitchFamily="49" charset="0"/>
              </a:rPr>
              <a:t>Ele ou ela ajuda a remover impedimentos e obstáculos que a equipe possa encontrar.</a:t>
            </a:r>
          </a:p>
          <a:p>
            <a:pPr marL="457200" lvl="1" algn="just"/>
            <a:r>
              <a:rPr lang="pt-BR" b="0" i="0" dirty="0">
                <a:solidFill>
                  <a:schemeClr val="bg1"/>
                </a:solidFill>
                <a:effectLst/>
                <a:latin typeface="Fira Code" pitchFamily="49" charset="0"/>
                <a:ea typeface="Fira Code" pitchFamily="49" charset="0"/>
                <a:cs typeface="Fira Code" pitchFamily="49" charset="0"/>
              </a:rPr>
              <a:t>Facilita reuniões Scrum, como Daily Scrum, Sprint Planning, Sprint Review e Sprint </a:t>
            </a:r>
            <a:r>
              <a:rPr lang="pt-BR" b="0" i="0" dirty="0" err="1">
                <a:solidFill>
                  <a:schemeClr val="bg1"/>
                </a:solidFill>
                <a:effectLst/>
                <a:latin typeface="Fira Code" pitchFamily="49" charset="0"/>
                <a:ea typeface="Fira Code" pitchFamily="49" charset="0"/>
                <a:cs typeface="Fira Code" pitchFamily="49" charset="0"/>
              </a:rPr>
              <a:t>Retrospective</a:t>
            </a:r>
            <a:r>
              <a:rPr lang="pt-BR" b="0" i="0" dirty="0">
                <a:solidFill>
                  <a:schemeClr val="bg1"/>
                </a:solidFill>
                <a:effectLst/>
                <a:latin typeface="Fira Code" pitchFamily="49" charset="0"/>
                <a:ea typeface="Fira Code" pitchFamily="49" charset="0"/>
                <a:cs typeface="Fira Code" pitchFamily="49" charset="0"/>
              </a:rPr>
              <a:t>.</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é responsável por representar os interesses do cliente ou do usuário final.</a:t>
            </a:r>
          </a:p>
          <a:p>
            <a:pPr marL="457200" lvl="1" algn="just"/>
            <a:r>
              <a:rPr lang="pt-BR" b="0" i="0" dirty="0">
                <a:solidFill>
                  <a:schemeClr val="bg1"/>
                </a:solidFill>
                <a:effectLst/>
                <a:latin typeface="Fira Code" pitchFamily="49" charset="0"/>
                <a:ea typeface="Fira Code" pitchFamily="49" charset="0"/>
                <a:cs typeface="Fira Code" pitchFamily="49" charset="0"/>
              </a:rPr>
              <a:t>Ele ou ela define os itens do backlog do produto e prioriza esses itens com base no valor para o cliente.</a:t>
            </a:r>
          </a:p>
          <a:p>
            <a:pPr marL="457200" lvl="1" algn="just"/>
            <a:r>
              <a:rPr lang="pt-BR" b="0" i="0" dirty="0">
                <a:solidFill>
                  <a:schemeClr val="bg1"/>
                </a:solidFill>
                <a:effectLst/>
                <a:latin typeface="Fira Code" pitchFamily="49" charset="0"/>
                <a:ea typeface="Fira Code" pitchFamily="49" charset="0"/>
                <a:cs typeface="Fira Code" pitchFamily="49" charset="0"/>
              </a:rPr>
              <a:t>Colabora com a equipe de desenvolvimento para garantir que o produto seja construído de forma eficaz.</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Equipe de Desenvolvimento:</a:t>
            </a:r>
          </a:p>
          <a:p>
            <a:pPr marL="457200" lvl="1" algn="just"/>
            <a:r>
              <a:rPr lang="pt-BR" b="0" i="0" dirty="0">
                <a:solidFill>
                  <a:schemeClr val="bg1"/>
                </a:solidFill>
                <a:effectLst/>
                <a:latin typeface="Fira Code" pitchFamily="49" charset="0"/>
                <a:ea typeface="Fira Code" pitchFamily="49" charset="0"/>
                <a:cs typeface="Fira Code" pitchFamily="49" charset="0"/>
              </a:rPr>
              <a:t>A equipe de desenvolvimento é responsável por criar o produto ou funcionalidade.</a:t>
            </a:r>
          </a:p>
          <a:p>
            <a:pPr marL="457200" lvl="1" algn="just"/>
            <a:r>
              <a:rPr lang="pt-BR" b="0" i="0" dirty="0">
                <a:solidFill>
                  <a:schemeClr val="bg1"/>
                </a:solidFill>
                <a:effectLst/>
                <a:latin typeface="Fira Code" pitchFamily="49" charset="0"/>
                <a:ea typeface="Fira Code" pitchFamily="49" charset="0"/>
                <a:cs typeface="Fira Code" pitchFamily="49" charset="0"/>
              </a:rPr>
              <a:t>A equipe é auto-organizada e geralmente consiste em desenvolvedores, designers, testadores, etc.</a:t>
            </a:r>
          </a:p>
          <a:p>
            <a:pPr marL="457200" lvl="1" algn="just"/>
            <a:r>
              <a:rPr lang="pt-BR" b="0" i="0" dirty="0">
                <a:solidFill>
                  <a:schemeClr val="bg1"/>
                </a:solidFill>
                <a:effectLst/>
                <a:latin typeface="Fira Code" pitchFamily="49" charset="0"/>
                <a:ea typeface="Fira Code" pitchFamily="49" charset="0"/>
                <a:cs typeface="Fira Code" pitchFamily="49" charset="0"/>
              </a:rPr>
              <a:t>Ela se compromete a entregar um conjunto de funcionalidades durante um sprint (um período de tempo definido).</a:t>
            </a:r>
          </a:p>
        </p:txBody>
      </p:sp>
    </p:spTree>
    <p:extLst>
      <p:ext uri="{BB962C8B-B14F-4D97-AF65-F5344CB8AC3E}">
        <p14:creationId xmlns:p14="http://schemas.microsoft.com/office/powerpoint/2010/main" val="259072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395782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_apresentação pessoal</a:t>
            </a:r>
          </a:p>
        </p:txBody>
      </p:sp>
      <p:pic>
        <p:nvPicPr>
          <p:cNvPr id="2" name="Imagem 1">
            <a:extLst>
              <a:ext uri="{FF2B5EF4-FFF2-40B4-BE49-F238E27FC236}">
                <a16:creationId xmlns:a16="http://schemas.microsoft.com/office/drawing/2014/main" id="{39D8E415-25D6-1F5E-7862-EC2C49119F3B}"/>
              </a:ext>
            </a:extLst>
          </p:cNvPr>
          <p:cNvPicPr>
            <a:picLocks noChangeAspect="1"/>
          </p:cNvPicPr>
          <p:nvPr/>
        </p:nvPicPr>
        <p:blipFill>
          <a:blip r:embed="rId3"/>
          <a:stretch>
            <a:fillRect/>
          </a:stretch>
        </p:blipFill>
        <p:spPr>
          <a:xfrm>
            <a:off x="685800" y="1362119"/>
            <a:ext cx="7772400" cy="2990762"/>
          </a:xfrm>
          <a:prstGeom prst="rect">
            <a:avLst/>
          </a:prstGeom>
        </p:spPr>
      </p:pic>
    </p:spTree>
    <p:extLst>
      <p:ext uri="{BB962C8B-B14F-4D97-AF65-F5344CB8AC3E}">
        <p14:creationId xmlns:p14="http://schemas.microsoft.com/office/powerpoint/2010/main" val="4068190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184282" y="1903393"/>
            <a:ext cx="8775433" cy="954107"/>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As cerimônias são reuniões ou eventos regulares que fazem parte das metodologias ágeis para facilitar a comunicação, a colaboração e o progresso do trabalho. Aqui estão algumas das principais cerimônias em metodologias ágeis, </a:t>
            </a:r>
            <a:r>
              <a:rPr lang="pt-BR" b="1" i="0" dirty="0">
                <a:solidFill>
                  <a:srgbClr val="92D050"/>
                </a:solidFill>
                <a:effectLst/>
                <a:latin typeface="Fira Code" pitchFamily="49" charset="0"/>
                <a:ea typeface="Fira Code" pitchFamily="49" charset="0"/>
                <a:cs typeface="Fira Code" pitchFamily="49" charset="0"/>
              </a:rPr>
              <a:t>com foco em Scrum</a:t>
            </a:r>
            <a:r>
              <a:rPr lang="pt-BR" b="0" i="0" dirty="0">
                <a:solidFill>
                  <a:schemeClr val="bg1"/>
                </a:solidFill>
                <a:effectLst/>
                <a:latin typeface="Fira Code" pitchFamily="49" charset="0"/>
                <a:ea typeface="Fira Code" pitchFamily="49" charset="0"/>
                <a:cs typeface="Fira Code" pitchFamily="49" charset="0"/>
              </a:rPr>
              <a:t>, que é uma das metodologias ágeis mais populares</a:t>
            </a:r>
          </a:p>
        </p:txBody>
      </p:sp>
    </p:spTree>
    <p:extLst>
      <p:ext uri="{BB962C8B-B14F-4D97-AF65-F5344CB8AC3E}">
        <p14:creationId xmlns:p14="http://schemas.microsoft.com/office/powerpoint/2010/main" val="2025781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8288"/>
            <a:ext cx="8775433" cy="5078313"/>
          </a:xfrm>
          <a:prstGeom prst="rect">
            <a:avLst/>
          </a:prstGeom>
          <a:noFill/>
        </p:spPr>
        <p:txBody>
          <a:bodyPr wrap="square">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Sprint Planning (Planejamento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Esta cerimônia marca o início de cada sprint, que é um período de tempo fixo (geralmente 2 a 4 semanas) durante o qual o trabalho é realizado.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o Scrum Master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se reúnem para definir os objetivos da sprint e selecionar as histórias (itens de trabalho) que serão entregues durante a sprint.</a:t>
            </a:r>
          </a:p>
          <a:p>
            <a:pPr algn="just"/>
            <a:r>
              <a:rPr lang="pt-BR" sz="1200" b="1" i="0" dirty="0">
                <a:solidFill>
                  <a:schemeClr val="bg1"/>
                </a:solidFill>
                <a:effectLst/>
                <a:latin typeface="Fira Code" pitchFamily="49" charset="0"/>
                <a:ea typeface="Fira Code" pitchFamily="49" charset="0"/>
                <a:cs typeface="Fira Code" pitchFamily="49" charset="0"/>
              </a:rPr>
              <a:t>Daily Scrum (Reunião Diária)</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Acontece todos os dias durante a sprint e é uma reunião curta (geralmente 15 minutos) para a equipe de desenvolvimento se sincronizar.</a:t>
            </a:r>
          </a:p>
          <a:p>
            <a:pPr marL="457200" lvl="1" algn="just"/>
            <a:r>
              <a:rPr lang="pt-BR" sz="1200" b="0" i="0" dirty="0">
                <a:solidFill>
                  <a:schemeClr val="bg1"/>
                </a:solidFill>
                <a:effectLst/>
                <a:latin typeface="Fira Code" pitchFamily="49" charset="0"/>
                <a:ea typeface="Fira Code" pitchFamily="49" charset="0"/>
                <a:cs typeface="Fira Code" pitchFamily="49" charset="0"/>
              </a:rPr>
              <a:t>Cada membro da equipe compartilha o que fez desde a última Daily Scrum, o que planeja fazer até a próxima e se há impedimentos no seu caminho.</a:t>
            </a:r>
          </a:p>
          <a:p>
            <a:pPr algn="just"/>
            <a:r>
              <a:rPr lang="pt-BR" sz="1200" b="1" i="0" dirty="0">
                <a:solidFill>
                  <a:schemeClr val="bg1"/>
                </a:solidFill>
                <a:effectLst/>
                <a:latin typeface="Fira Code" pitchFamily="49" charset="0"/>
                <a:ea typeface="Fira Code" pitchFamily="49" charset="0"/>
                <a:cs typeface="Fira Code" pitchFamily="49" charset="0"/>
              </a:rPr>
              <a:t>Sprint Review (Revisão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No final de cada sprint, a equipe apresenta as funcionalidades concluídas ao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e outras partes interessadas.</a:t>
            </a:r>
          </a:p>
          <a:p>
            <a:pPr marL="457200" lvl="1" algn="just"/>
            <a:r>
              <a:rPr lang="pt-BR" sz="1200" b="0" i="0" dirty="0">
                <a:solidFill>
                  <a:schemeClr val="bg1"/>
                </a:solidFill>
                <a:effectLst/>
                <a:latin typeface="Fira Code" pitchFamily="49" charset="0"/>
                <a:ea typeface="Fira Code" pitchFamily="49" charset="0"/>
                <a:cs typeface="Fira Code" pitchFamily="49" charset="0"/>
              </a:rPr>
              <a:t>O objetivo é obter feedback sobre o trabalho realizado e revisar o progresso em relação aos objetivos da sprint.</a:t>
            </a:r>
          </a:p>
          <a:p>
            <a:pPr algn="just"/>
            <a:r>
              <a:rPr lang="pt-BR" sz="1200" b="1" i="0" dirty="0">
                <a:solidFill>
                  <a:schemeClr val="bg1"/>
                </a:solidFill>
                <a:effectLst/>
                <a:latin typeface="Fira Code" pitchFamily="49" charset="0"/>
                <a:ea typeface="Fira Code" pitchFamily="49" charset="0"/>
                <a:cs typeface="Fira Code" pitchFamily="49" charset="0"/>
              </a:rPr>
              <a:t>Sprint </a:t>
            </a:r>
            <a:r>
              <a:rPr lang="pt-BR" sz="1200" b="1" i="0" dirty="0" err="1">
                <a:solidFill>
                  <a:schemeClr val="bg1"/>
                </a:solidFill>
                <a:effectLst/>
                <a:latin typeface="Fira Code" pitchFamily="49" charset="0"/>
                <a:ea typeface="Fira Code" pitchFamily="49" charset="0"/>
                <a:cs typeface="Fira Code" pitchFamily="49" charset="0"/>
              </a:rPr>
              <a:t>Retrospective</a:t>
            </a:r>
            <a:r>
              <a:rPr lang="pt-BR" sz="1200" b="1" i="0" dirty="0">
                <a:solidFill>
                  <a:schemeClr val="bg1"/>
                </a:solidFill>
                <a:effectLst/>
                <a:latin typeface="Fira Code" pitchFamily="49" charset="0"/>
                <a:ea typeface="Fira Code" pitchFamily="49" charset="0"/>
                <a:cs typeface="Fira Code" pitchFamily="49" charset="0"/>
              </a:rPr>
              <a:t> (Retrospectiva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Após a Sprint Review, a equipe realiza uma retrospectiva para avaliar o desempenho da sprint.</a:t>
            </a:r>
          </a:p>
          <a:p>
            <a:pPr marL="457200" lvl="1" algn="just"/>
            <a:r>
              <a:rPr lang="pt-BR" sz="1200" b="0" i="0" dirty="0">
                <a:solidFill>
                  <a:schemeClr val="bg1"/>
                </a:solidFill>
                <a:effectLst/>
                <a:latin typeface="Fira Code" pitchFamily="49" charset="0"/>
                <a:ea typeface="Fira Code" pitchFamily="49" charset="0"/>
                <a:cs typeface="Fira Code" pitchFamily="49" charset="0"/>
              </a:rPr>
              <a:t>O foco está em identificar o que funcionou bem, o que pode ser melhorado e quais ações podem ser tomadas para tornar o próximo sprint mais eficiente.</a:t>
            </a:r>
          </a:p>
          <a:p>
            <a:pPr algn="just"/>
            <a:r>
              <a:rPr lang="pt-BR" sz="1200" b="1" i="0" dirty="0">
                <a:solidFill>
                  <a:schemeClr val="bg1"/>
                </a:solidFill>
                <a:effectLst/>
                <a:latin typeface="Fira Code" pitchFamily="49" charset="0"/>
                <a:ea typeface="Fira Code" pitchFamily="49" charset="0"/>
                <a:cs typeface="Fira Code" pitchFamily="49" charset="0"/>
              </a:rPr>
              <a:t>Backlog </a:t>
            </a:r>
            <a:r>
              <a:rPr lang="pt-BR" sz="1200" b="1" i="0" dirty="0" err="1">
                <a:solidFill>
                  <a:schemeClr val="bg1"/>
                </a:solidFill>
                <a:effectLst/>
                <a:latin typeface="Fira Code" pitchFamily="49" charset="0"/>
                <a:ea typeface="Fira Code" pitchFamily="49" charset="0"/>
                <a:cs typeface="Fira Code" pitchFamily="49" charset="0"/>
              </a:rPr>
              <a:t>Refinement</a:t>
            </a:r>
            <a:r>
              <a:rPr lang="pt-BR" sz="1200" b="1" i="0" dirty="0">
                <a:solidFill>
                  <a:schemeClr val="bg1"/>
                </a:solidFill>
                <a:effectLst/>
                <a:latin typeface="Fira Code" pitchFamily="49" charset="0"/>
                <a:ea typeface="Fira Code" pitchFamily="49" charset="0"/>
                <a:cs typeface="Fira Code" pitchFamily="49" charset="0"/>
              </a:rPr>
              <a:t> (Refinamento do Backlog)</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Embora não seja uma cerimônia formal, o refinamento do backlog envolve a equipe de desenvolvimento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revisando e priorizando itens do backlog de produtos.</a:t>
            </a:r>
          </a:p>
          <a:p>
            <a:pPr marL="457200" lvl="1" algn="just"/>
            <a:r>
              <a:rPr lang="pt-BR" sz="1200" b="0" i="0" dirty="0">
                <a:solidFill>
                  <a:schemeClr val="bg1"/>
                </a:solidFill>
                <a:effectLst/>
                <a:latin typeface="Fira Code" pitchFamily="49" charset="0"/>
                <a:ea typeface="Fira Code" pitchFamily="49" charset="0"/>
                <a:cs typeface="Fira Code" pitchFamily="49" charset="0"/>
              </a:rPr>
              <a:t>Isso ajuda a manter o backlog atualizado e preparado para futuras sprints.</a:t>
            </a:r>
            <a:br>
              <a:rPr lang="pt-BR" sz="1200" dirty="0">
                <a:solidFill>
                  <a:schemeClr val="bg1"/>
                </a:solidFill>
                <a:latin typeface="Fira Code" pitchFamily="49" charset="0"/>
                <a:ea typeface="Fira Code" pitchFamily="49" charset="0"/>
                <a:cs typeface="Fira Code" pitchFamily="49" charset="0"/>
              </a:rPr>
            </a:br>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227395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case</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89310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Projeto: Desenvolvimento de um Aplicativo de Gerenciamento de Tarefas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Objetivo do Projeto:</a:t>
            </a:r>
            <a:r>
              <a:rPr lang="pt-BR" b="0" i="0" dirty="0">
                <a:solidFill>
                  <a:schemeClr val="bg1"/>
                </a:solidFill>
                <a:effectLst/>
                <a:latin typeface="Fira Code" pitchFamily="49" charset="0"/>
                <a:ea typeface="Fira Code" pitchFamily="49" charset="0"/>
                <a:cs typeface="Fira Code" pitchFamily="49" charset="0"/>
              </a:rPr>
              <a:t> Desenvolver um aplicativo de gerenciamento de tarefas eficiente e intuitivo para ajudar </a:t>
            </a:r>
          </a:p>
          <a:p>
            <a:pPr algn="just"/>
            <a:r>
              <a:rPr lang="pt-BR" b="0" i="0" dirty="0">
                <a:solidFill>
                  <a:schemeClr val="bg1"/>
                </a:solidFill>
                <a:effectLst/>
                <a:latin typeface="Fira Code" pitchFamily="49" charset="0"/>
                <a:ea typeface="Fira Code" pitchFamily="49" charset="0"/>
                <a:cs typeface="Fira Code" pitchFamily="49" charset="0"/>
              </a:rPr>
              <a:t>indivíduos e equipes a melhorar sua produtividade e organização pessoal ou profissional.</a:t>
            </a:r>
          </a:p>
          <a:p>
            <a:pPr algn="just"/>
            <a:endParaRPr lang="pt-BR" dirty="0">
              <a:solidFill>
                <a:schemeClr val="bg1"/>
              </a:solidFill>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Participantes: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(PO)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Scrum Master (SM)</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Equipe de Desenvolvimento com 7 desenvolvedores</a:t>
            </a:r>
          </a:p>
          <a:p>
            <a:pPr algn="just">
              <a:buFont typeface="Arial" panose="020B0604020202020204" pitchFamily="34" charset="0"/>
              <a:buChar char="•"/>
            </a:pPr>
            <a:r>
              <a:rPr lang="pt-BR" b="1" i="0" dirty="0">
                <a:solidFill>
                  <a:srgbClr val="92D050"/>
                </a:solidFill>
                <a:effectLst/>
                <a:latin typeface="Fira Code" pitchFamily="49" charset="0"/>
                <a:ea typeface="Fira Code" pitchFamily="49" charset="0"/>
                <a:cs typeface="Fira Code" pitchFamily="49" charset="0"/>
              </a:rPr>
              <a:t>1 Stakeholder (Representante de um cliente fictício)</a:t>
            </a:r>
          </a:p>
          <a:p>
            <a:pPr algn="just"/>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7451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_ordem das tarefas</a:t>
            </a:r>
            <a:endParaRPr sz="1200" b="1" dirty="0">
              <a:solidFill>
                <a:srgbClr val="92D050"/>
              </a:solidFill>
              <a:latin typeface="Fira Code" pitchFamily="49" charset="0"/>
              <a:ea typeface="Fira Code" pitchFamily="49" charset="0"/>
              <a:cs typeface="Fira Code" pitchFamily="49" charset="0"/>
              <a:sym typeface="Ubuntu Light"/>
            </a:endParaRPr>
          </a:p>
        </p:txBody>
      </p:sp>
      <p:graphicFrame>
        <p:nvGraphicFramePr>
          <p:cNvPr id="2" name="Diagrama 1">
            <a:extLst>
              <a:ext uri="{FF2B5EF4-FFF2-40B4-BE49-F238E27FC236}">
                <a16:creationId xmlns:a16="http://schemas.microsoft.com/office/drawing/2014/main" id="{429EDAFB-1260-DEC7-09C2-8D7E2D01F70C}"/>
              </a:ext>
            </a:extLst>
          </p:cNvPr>
          <p:cNvGraphicFramePr/>
          <p:nvPr>
            <p:extLst>
              <p:ext uri="{D42A27DB-BD31-4B8C-83A1-F6EECF244321}">
                <p14:modId xmlns:p14="http://schemas.microsoft.com/office/powerpoint/2010/main" val="1619964644"/>
              </p:ext>
            </p:extLst>
          </p:nvPr>
        </p:nvGraphicFramePr>
        <p:xfrm>
          <a:off x="1651591" y="27260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75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34932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(história de usuário) é uma técnica usada no desenvolvimento ágil de software para representar requisitos ou funcionalidades do ponto de vista do usuário final. Ela é uma forma de documentação leve e centrada no usuário que descreve o que um usuário deseja que o sistema faça, por que o usuário deseja que isso seja feito e qual é o valor que isso proporcionará.</a:t>
            </a:r>
          </a:p>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típica é composta por três elementos: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Quem</a:t>
            </a:r>
            <a:r>
              <a:rPr lang="pt-BR" b="0" i="0" dirty="0">
                <a:solidFill>
                  <a:schemeClr val="bg1"/>
                </a:solidFill>
                <a:effectLst/>
                <a:latin typeface="Fira Code" pitchFamily="49" charset="0"/>
                <a:ea typeface="Fira Code" pitchFamily="49" charset="0"/>
                <a:cs typeface="Fira Code" pitchFamily="49" charset="0"/>
              </a:rPr>
              <a:t>: O usuário ou a parte interessada que deseja a funcionalidade. Isso ajuda a identificar quem se beneficiará com a funcionalidade.</a:t>
            </a:r>
          </a:p>
          <a:p>
            <a:pPr algn="just"/>
            <a:r>
              <a:rPr lang="pt-BR" b="1" i="0" dirty="0">
                <a:solidFill>
                  <a:schemeClr val="bg1"/>
                </a:solidFill>
                <a:effectLst/>
                <a:latin typeface="Fira Code" pitchFamily="49" charset="0"/>
                <a:ea typeface="Fira Code" pitchFamily="49" charset="0"/>
                <a:cs typeface="Fira Code" pitchFamily="49" charset="0"/>
              </a:rPr>
              <a:t>O que</a:t>
            </a:r>
            <a:r>
              <a:rPr lang="pt-BR" b="0" i="0" dirty="0">
                <a:solidFill>
                  <a:schemeClr val="bg1"/>
                </a:solidFill>
                <a:effectLst/>
                <a:latin typeface="Fira Code" pitchFamily="49" charset="0"/>
                <a:ea typeface="Fira Code" pitchFamily="49" charset="0"/>
                <a:cs typeface="Fira Code" pitchFamily="49" charset="0"/>
              </a:rPr>
              <a:t>: A ação que o usuário deseja realizar ou o objetivo que deseja alcançar. Isso descreve a funcionalidade desejada de forma concisa.</a:t>
            </a:r>
          </a:p>
          <a:p>
            <a:pPr algn="just"/>
            <a:r>
              <a:rPr lang="pt-BR" b="1" i="0" dirty="0">
                <a:solidFill>
                  <a:schemeClr val="bg1"/>
                </a:solidFill>
                <a:effectLst/>
                <a:latin typeface="Fira Code" pitchFamily="49" charset="0"/>
                <a:ea typeface="Fira Code" pitchFamily="49" charset="0"/>
                <a:cs typeface="Fira Code" pitchFamily="49" charset="0"/>
              </a:rPr>
              <a:t>Por que</a:t>
            </a:r>
            <a:r>
              <a:rPr lang="pt-BR" b="0" i="0" dirty="0">
                <a:solidFill>
                  <a:schemeClr val="bg1"/>
                </a:solidFill>
                <a:effectLst/>
                <a:latin typeface="Fira Code" pitchFamily="49" charset="0"/>
                <a:ea typeface="Fira Code" pitchFamily="49" charset="0"/>
                <a:cs typeface="Fira Code" pitchFamily="49" charset="0"/>
              </a:rPr>
              <a:t>: A razão ou o valor que o usuário ou a parte interessada obtém ao realizar essa ação. Isso ajuda a entender o contexto e a importância da funcionalidade.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sz="11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768314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_dor e </a:t>
            </a:r>
            <a:r>
              <a:rPr lang="pt-BR" sz="1600" b="1" dirty="0" err="1">
                <a:solidFill>
                  <a:srgbClr val="92D050"/>
                </a:solidFill>
                <a:latin typeface="Fira Code" pitchFamily="49" charset="0"/>
                <a:ea typeface="Fira Code" pitchFamily="49" charset="0"/>
                <a:cs typeface="Fira Code" pitchFamily="49" charset="0"/>
              </a:rPr>
              <a:t>dod</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893647"/>
          </a:xfrm>
          <a:prstGeom prst="rect">
            <a:avLst/>
          </a:prstGeom>
          <a:noFill/>
        </p:spPr>
        <p:txBody>
          <a:bodyPr wrap="square">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e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são duas práticas importantes no desenvolvimento ágil, como o Scrum, que ajudam a garantir a qualidade e a eficácia do trabalho. Aqui está onde cada uma delas entra:</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antes de ser considerada pronta para ser incluída em um sprint. Isso garante que o trabalho a ser realizado está suficientemente detalhado e compreensível. Alguns critérios comuns na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requisitos e dependências são identificados.</a:t>
            </a:r>
          </a:p>
          <a:p>
            <a:pPr marL="914400" lvl="2" algn="just"/>
            <a:r>
              <a:rPr lang="pt-BR" sz="1200" b="0" i="0" dirty="0">
                <a:solidFill>
                  <a:schemeClr val="bg1"/>
                </a:solidFill>
                <a:effectLst/>
                <a:latin typeface="Fira Code" pitchFamily="49" charset="0"/>
                <a:ea typeface="Fira Code" pitchFamily="49" charset="0"/>
                <a:cs typeface="Fira Code" pitchFamily="49" charset="0"/>
              </a:rPr>
              <a:t>O tamanho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razoavelmente estimado.</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atores envolvidos estão definidos.</a:t>
            </a:r>
          </a:p>
          <a:p>
            <a:pPr marL="914400" lvl="2" algn="just"/>
            <a:r>
              <a:rPr lang="pt-BR" sz="1200" b="0" i="0" dirty="0">
                <a:solidFill>
                  <a:schemeClr val="bg1"/>
                </a:solidFill>
                <a:effectLst/>
                <a:latin typeface="Fira Code" pitchFamily="49" charset="0"/>
                <a:ea typeface="Fira Code" pitchFamily="49" charset="0"/>
                <a:cs typeface="Fira Code" pitchFamily="49" charset="0"/>
              </a:rPr>
              <a:t>Quaisquer ativos necessários, como designs ou recursos, estão disponíveis.</a:t>
            </a:r>
          </a:p>
          <a:p>
            <a:pPr marL="914400" lvl="2"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para ser considerada concluída. Isso garante que o trabalho entregue seja de alta qualidade e atenda aos padrões definidos pela equipe. Exemplos de critérios comuns na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testes unitários e de aceitação foram executados e passaram.</a:t>
            </a:r>
          </a:p>
          <a:p>
            <a:pPr marL="914400" lvl="2" algn="just"/>
            <a:r>
              <a:rPr lang="pt-BR" sz="1200" b="0" i="0" dirty="0">
                <a:solidFill>
                  <a:schemeClr val="bg1"/>
                </a:solidFill>
                <a:effectLst/>
                <a:latin typeface="Fira Code" pitchFamily="49" charset="0"/>
                <a:ea typeface="Fira Code" pitchFamily="49" charset="0"/>
                <a:cs typeface="Fira Code" pitchFamily="49" charset="0"/>
              </a:rPr>
              <a:t>O código foi revisado por outros membros da equipe.</a:t>
            </a:r>
          </a:p>
          <a:p>
            <a:pPr marL="914400" lvl="2" algn="just"/>
            <a:r>
              <a:rPr lang="pt-BR" sz="1200" b="0" i="0" dirty="0">
                <a:solidFill>
                  <a:schemeClr val="bg1"/>
                </a:solidFill>
                <a:effectLst/>
                <a:latin typeface="Fira Code" pitchFamily="49" charset="0"/>
                <a:ea typeface="Fira Code" pitchFamily="49" charset="0"/>
                <a:cs typeface="Fira Code" pitchFamily="49" charset="0"/>
              </a:rPr>
              <a:t>A funcionalidade foi documentada, se necessário.</a:t>
            </a:r>
          </a:p>
          <a:p>
            <a:pPr marL="914400" lvl="2" algn="just"/>
            <a:r>
              <a:rPr lang="pt-BR" sz="1200" b="0" i="0" dirty="0">
                <a:solidFill>
                  <a:schemeClr val="bg1"/>
                </a:solidFill>
                <a:effectLst/>
                <a:latin typeface="Fira Code" pitchFamily="49" charset="0"/>
                <a:ea typeface="Fira Code" pitchFamily="49" charset="0"/>
                <a:cs typeface="Fira Code" pitchFamily="49" charset="0"/>
              </a:rPr>
              <a:t>O trabalho foi integrado ao ambiente de produção ou à </a:t>
            </a:r>
            <a:r>
              <a:rPr lang="pt-BR" sz="1200" b="0" i="0" dirty="0" err="1">
                <a:solidFill>
                  <a:schemeClr val="bg1"/>
                </a:solidFill>
                <a:effectLst/>
                <a:latin typeface="Fira Code" pitchFamily="49" charset="0"/>
                <a:ea typeface="Fira Code" pitchFamily="49" charset="0"/>
                <a:cs typeface="Fira Code" pitchFamily="49" charset="0"/>
              </a:rPr>
              <a:t>branch</a:t>
            </a:r>
            <a:r>
              <a:rPr lang="pt-BR" sz="1200" b="0" i="0" dirty="0">
                <a:solidFill>
                  <a:schemeClr val="bg1"/>
                </a:solidFill>
                <a:effectLst/>
                <a:latin typeface="Fira Code" pitchFamily="49" charset="0"/>
                <a:ea typeface="Fira Code" pitchFamily="49" charset="0"/>
                <a:cs typeface="Fira Code" pitchFamily="49" charset="0"/>
              </a:rPr>
              <a:t> principal do repositório de código.</a:t>
            </a:r>
          </a:p>
          <a:p>
            <a:pPr marL="914400" lvl="2"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ou cliente aprovou 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261551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_exemplo de </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685898"/>
          </a:xfrm>
          <a:prstGeom prst="rect">
            <a:avLst/>
          </a:prstGeom>
          <a:noFill/>
        </p:spPr>
        <p:txBody>
          <a:bodyPr wrap="square">
            <a:spAutoFit/>
          </a:bodyPr>
          <a:lstStyle/>
          <a:p>
            <a:pPr algn="just"/>
            <a:r>
              <a:rPr lang="pt-BR" sz="1200" b="1" i="0" dirty="0" err="1">
                <a:solidFill>
                  <a:schemeClr val="bg1"/>
                </a:solidFill>
                <a:effectLst/>
                <a:latin typeface="Fira Code" pitchFamily="49" charset="0"/>
                <a:ea typeface="Fira Code" pitchFamily="49" charset="0"/>
                <a:cs typeface="Fira Code" pitchFamily="49" charset="0"/>
              </a:rPr>
              <a:t>User</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Story</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Quem:</a:t>
            </a:r>
            <a:r>
              <a:rPr lang="pt-BR" sz="1200" b="0" i="0" dirty="0">
                <a:solidFill>
                  <a:schemeClr val="bg1"/>
                </a:solidFill>
                <a:effectLst/>
                <a:latin typeface="Fira Code" pitchFamily="49" charset="0"/>
                <a:ea typeface="Fira Code" pitchFamily="49" charset="0"/>
                <a:cs typeface="Fira Code" pitchFamily="49" charset="0"/>
              </a:rPr>
              <a:t> Como um gerente de projeto.</a:t>
            </a:r>
          </a:p>
          <a:p>
            <a:pPr algn="just"/>
            <a:r>
              <a:rPr lang="pt-BR" sz="1200" b="1" i="0" dirty="0">
                <a:solidFill>
                  <a:schemeClr val="bg1"/>
                </a:solidFill>
                <a:effectLst/>
                <a:latin typeface="Fira Code" pitchFamily="49" charset="0"/>
                <a:ea typeface="Fira Code" pitchFamily="49" charset="0"/>
                <a:cs typeface="Fira Code" pitchFamily="49" charset="0"/>
              </a:rPr>
              <a:t>O que:</a:t>
            </a:r>
            <a:r>
              <a:rPr lang="pt-BR" sz="1200" b="0" i="0" dirty="0">
                <a:solidFill>
                  <a:schemeClr val="bg1"/>
                </a:solidFill>
                <a:effectLst/>
                <a:latin typeface="Fira Code" pitchFamily="49" charset="0"/>
                <a:ea typeface="Fira Code" pitchFamily="49" charset="0"/>
                <a:cs typeface="Fira Code" pitchFamily="49" charset="0"/>
              </a:rPr>
              <a:t> Eu quero ser capaz de visualizar um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das tarefas do projeto.</a:t>
            </a:r>
          </a:p>
          <a:p>
            <a:pPr algn="just"/>
            <a:r>
              <a:rPr lang="pt-BR" sz="1200" b="1" i="0" dirty="0">
                <a:solidFill>
                  <a:schemeClr val="bg1"/>
                </a:solidFill>
                <a:effectLst/>
                <a:latin typeface="Fira Code" pitchFamily="49" charset="0"/>
                <a:ea typeface="Fira Code" pitchFamily="49" charset="0"/>
                <a:cs typeface="Fira Code" pitchFamily="49" charset="0"/>
              </a:rPr>
              <a:t>Por que:</a:t>
            </a:r>
            <a:r>
              <a:rPr lang="pt-BR" sz="1200" b="0" i="0" dirty="0">
                <a:solidFill>
                  <a:schemeClr val="bg1"/>
                </a:solidFill>
                <a:effectLst/>
                <a:latin typeface="Fira Code" pitchFamily="49" charset="0"/>
                <a:ea typeface="Fira Code" pitchFamily="49" charset="0"/>
                <a:cs typeface="Fira Code" pitchFamily="49" charset="0"/>
              </a:rPr>
              <a:t> Para facilitar o acompanhamento do progresso do projeto e identificar possíveis atrasos.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algn="just"/>
            <a:r>
              <a:rPr lang="pt-BR" sz="1200" b="0" i="0" dirty="0">
                <a:solidFill>
                  <a:schemeClr val="bg1"/>
                </a:solidFill>
                <a:effectLst/>
                <a:latin typeface="Fira Code" pitchFamily="49" charset="0"/>
                <a:ea typeface="Fira Code" pitchFamily="49" charset="0"/>
                <a:cs typeface="Fira Code" pitchFamily="49" charset="0"/>
              </a:rPr>
              <a:t>Todos os envolvidos concordaram com a necessidade do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a:t>
            </a:r>
          </a:p>
          <a:p>
            <a:pPr algn="just"/>
            <a:r>
              <a:rPr lang="pt-BR" sz="1200" b="0" i="0" dirty="0">
                <a:solidFill>
                  <a:schemeClr val="bg1"/>
                </a:solidFill>
                <a:effectLst/>
                <a:latin typeface="Fira Code" pitchFamily="49" charset="0"/>
                <a:ea typeface="Fira Code" pitchFamily="49" charset="0"/>
                <a:cs typeface="Fira Code" pitchFamily="49" charset="0"/>
              </a:rPr>
              <a:t>Os requisitos funcionais e não funcionais, como as informações a serem exibidas no gráfico, estão documentados.</a:t>
            </a:r>
          </a:p>
          <a:p>
            <a:pPr algn="just"/>
            <a:r>
              <a:rPr lang="pt-BR" sz="1200" b="0" i="0" dirty="0">
                <a:solidFill>
                  <a:schemeClr val="bg1"/>
                </a:solidFill>
                <a:effectLst/>
                <a:latin typeface="Fira Code" pitchFamily="49" charset="0"/>
                <a:ea typeface="Fira Code" pitchFamily="49" charset="0"/>
                <a:cs typeface="Fira Code" pitchFamily="49" charset="0"/>
              </a:rPr>
              <a:t>Foram realizadas discussões com a equipe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atenda às necessidades de acompanhamento do projeto.</a:t>
            </a:r>
          </a:p>
          <a:p>
            <a:pPr algn="just"/>
            <a:r>
              <a:rPr lang="pt-BR" sz="1200" b="0" i="0" dirty="0">
                <a:solidFill>
                  <a:schemeClr val="bg1"/>
                </a:solidFill>
                <a:effectLst/>
                <a:latin typeface="Fira Code" pitchFamily="49" charset="0"/>
                <a:ea typeface="Fira Code" pitchFamily="49" charset="0"/>
                <a:cs typeface="Fira Code" pitchFamily="49" charset="0"/>
              </a:rPr>
              <a:t>Quaisquer dependências, como integrações com outras ferramentas, foram identificadas.</a:t>
            </a: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Foram realizados testes de unidade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seja exibido corretamente.</a:t>
            </a:r>
          </a:p>
          <a:p>
            <a:pPr algn="just"/>
            <a:r>
              <a:rPr lang="pt-BR" sz="1200" b="0" i="0" dirty="0">
                <a:solidFill>
                  <a:schemeClr val="bg1"/>
                </a:solidFill>
                <a:effectLst/>
                <a:latin typeface="Fira Code" pitchFamily="49" charset="0"/>
                <a:ea typeface="Fira Code" pitchFamily="49" charset="0"/>
                <a:cs typeface="Fira Code" pitchFamily="49" charset="0"/>
              </a:rPr>
              <a:t>Foram conduzidos testes de aceitação com a participação do gerente de projeto para validar que o gráfico atenda às necessidades.</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revisado e aprovado pelo gerente de projeto.</a:t>
            </a:r>
          </a:p>
          <a:p>
            <a:pPr algn="just"/>
            <a:r>
              <a:rPr lang="pt-BR" sz="1200" b="0" i="0" dirty="0">
                <a:solidFill>
                  <a:schemeClr val="bg1"/>
                </a:solidFill>
                <a:effectLst/>
                <a:latin typeface="Fira Code" pitchFamily="49" charset="0"/>
                <a:ea typeface="Fira Code" pitchFamily="49" charset="0"/>
                <a:cs typeface="Fira Code" pitchFamily="49" charset="0"/>
              </a:rPr>
              <a:t>A funcionalidade foi documentada e disponibilizada para uso.</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integrado à ferramenta de gerenciamento de projetos e está disponível para todos os membros da equipe.</a:t>
            </a:r>
          </a:p>
          <a:p>
            <a:pPr algn="just"/>
            <a:br>
              <a:rPr lang="pt-BR" sz="1200" dirty="0">
                <a:solidFill>
                  <a:schemeClr val="bg1"/>
                </a:solidFill>
                <a:latin typeface="Fira Code" pitchFamily="49" charset="0"/>
                <a:ea typeface="Fira Code" pitchFamily="49" charset="0"/>
                <a:cs typeface="Fira Code" pitchFamily="49" charset="0"/>
              </a:rPr>
            </a:br>
            <a:endParaRPr lang="pt-BR" sz="105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999892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65396"/>
            <a:ext cx="8861394" cy="5078313"/>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Concepção (Sprint 0 -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reúne-se com o Stakeholder para entender os requisitos do projeto e definir o backlog inicial.</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realiza uma sessão de planejamento do Sprint 0, onde são estabelecidas as metas e tarefas iniciais.</a:t>
            </a:r>
          </a:p>
          <a:p>
            <a:pPr marL="457200" lvl="1" algn="just"/>
            <a:r>
              <a:rPr lang="pt-BR" sz="1200" b="0" i="0" dirty="0">
                <a:solidFill>
                  <a:schemeClr val="bg1"/>
                </a:solidFill>
                <a:effectLst/>
                <a:latin typeface="Fira Code" pitchFamily="49" charset="0"/>
                <a:ea typeface="Fira Code" pitchFamily="49" charset="0"/>
                <a:cs typeface="Fira Code" pitchFamily="49" charset="0"/>
              </a:rPr>
              <a:t>Os papéis de Scrum Master (SM) e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são formalmente atribuídos.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Desenvolvimento da Versão MVP (Sprint 1 a 4 -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backlog é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trabalha em sprints de 2 semanas para desenvolver recursos essenciais do aplicativo.</a:t>
            </a:r>
          </a:p>
          <a:p>
            <a:pPr marL="457200" lvl="1" algn="just"/>
            <a:r>
              <a:rPr lang="pt-BR" sz="1200" b="0" i="0" dirty="0">
                <a:solidFill>
                  <a:schemeClr val="bg1"/>
                </a:solidFill>
                <a:effectLst/>
                <a:latin typeface="Fira Code" pitchFamily="49" charset="0"/>
                <a:ea typeface="Fira Code" pitchFamily="49" charset="0"/>
                <a:cs typeface="Fira Code" pitchFamily="49" charset="0"/>
              </a:rPr>
              <a:t>As reuniões diárias de Scrum são realizadas para monitorar o progresso e resolver impedimentos.</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utilizado para gerenciar o fluxo de trabalho, com quadros para "A Fazer", "Em Progresso" e "Concluído".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Avaliação e Feedback (Sprint 5 -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Uma versão mínima viável (MVP) do aplicativo é entregue ao Stakeholder para avaliação.</a:t>
            </a:r>
          </a:p>
          <a:p>
            <a:pPr marL="457200" lvl="1" algn="just"/>
            <a:r>
              <a:rPr lang="pt-BR" sz="1200" b="0" i="0" dirty="0">
                <a:solidFill>
                  <a:schemeClr val="bg1"/>
                </a:solidFill>
                <a:effectLst/>
                <a:latin typeface="Fira Code" pitchFamily="49" charset="0"/>
                <a:ea typeface="Fira Code" pitchFamily="49" charset="0"/>
                <a:cs typeface="Fira Code" pitchFamily="49" charset="0"/>
              </a:rPr>
              <a:t>O feedback é coletado e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As alterações são planejadas para as próximas sprints com base no feedback.</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Iteração e Melhorias (Sprint 6 a 10 - Scrum/</a:t>
            </a:r>
            <a:r>
              <a:rPr lang="pt-BR" sz="1200" b="1" i="0" dirty="0" err="1">
                <a:solidFill>
                  <a:schemeClr val="bg1"/>
                </a:solidFill>
                <a:effectLst/>
                <a:latin typeface="Fira Code" pitchFamily="49" charset="0"/>
                <a:ea typeface="Fira Code" pitchFamily="49" charset="0"/>
                <a:cs typeface="Fira Code" pitchFamily="49" charset="0"/>
              </a:rPr>
              <a:t>Kanban</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desenvolvimento continua em sprints regulares para iterar e melhorar o aplicativo com base no feedback.</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usado para acompanhar o progresso e ajustar as prioridades à medida que novos requisitos surgem.</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0656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123658"/>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Lançamento (Sprint 11 -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Após um período de desenvolvimento e refinamento, o aplicativo é considerado pronto para o lançamento.</a:t>
            </a:r>
          </a:p>
          <a:p>
            <a:pPr marL="457200" lvl="1" algn="just"/>
            <a:r>
              <a:rPr lang="pt-BR" sz="1200" b="0" i="0" dirty="0">
                <a:solidFill>
                  <a:schemeClr val="bg1"/>
                </a:solidFill>
                <a:effectLst/>
                <a:latin typeface="Fira Code" pitchFamily="49" charset="0"/>
                <a:ea typeface="Fira Code" pitchFamily="49" charset="0"/>
                <a:cs typeface="Fira Code" pitchFamily="49" charset="0"/>
              </a:rPr>
              <a:t>O lançamento é planejado e executado com a colaboração de todos os membros da equipe.</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usado para garantir que todas as etapas do lançamento sejam concluídas com êxito.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Manutenção Contínua (Scrum/</a:t>
            </a:r>
            <a:r>
              <a:rPr lang="pt-BR" sz="1200" b="1" i="0" dirty="0" err="1">
                <a:solidFill>
                  <a:schemeClr val="bg1"/>
                </a:solidFill>
                <a:effectLst/>
                <a:latin typeface="Fira Code" pitchFamily="49" charset="0"/>
                <a:ea typeface="Fira Code" pitchFamily="49" charset="0"/>
                <a:cs typeface="Fira Code" pitchFamily="49" charset="0"/>
              </a:rPr>
              <a:t>Kanban</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Após o lançamento, a equipe continua a trabalhar no aplicativo para correções de bugs, melhorias e novos recursos.</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usado para gerenciar o fluxo contínuo de trabalho de manutenção e suporte.</a:t>
            </a:r>
          </a:p>
        </p:txBody>
      </p:sp>
    </p:spTree>
    <p:extLst>
      <p:ext uri="{BB962C8B-B14F-4D97-AF65-F5344CB8AC3E}">
        <p14:creationId xmlns:p14="http://schemas.microsoft.com/office/powerpoint/2010/main" val="1369143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8"/>
          <p:cNvSpPr txBox="1"/>
          <p:nvPr/>
        </p:nvSpPr>
        <p:spPr>
          <a:xfrm>
            <a:off x="3492150" y="2495850"/>
            <a:ext cx="21597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3500">
                <a:solidFill>
                  <a:srgbClr val="A6F750"/>
                </a:solidFill>
                <a:latin typeface="Ubuntu Light"/>
                <a:ea typeface="Ubuntu Light"/>
                <a:cs typeface="Ubuntu Light"/>
                <a:sym typeface="Ubuntu Light"/>
              </a:rPr>
              <a:t>Obrigada</a:t>
            </a:r>
            <a:endParaRPr sz="3500">
              <a:solidFill>
                <a:srgbClr val="A6F750"/>
              </a:solidFill>
              <a:latin typeface="Ubuntu Light"/>
              <a:ea typeface="Ubuntu Light"/>
              <a:cs typeface="Ubuntu Light"/>
              <a:sym typeface="Ubuntu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40550" y="138175"/>
            <a:ext cx="205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_planejamento</a:t>
            </a:r>
            <a:endParaRPr sz="1600" dirty="0">
              <a:solidFill>
                <a:srgbClr val="A6F750"/>
              </a:solidFill>
              <a:latin typeface="Fira Code" pitchFamily="49" charset="0"/>
              <a:ea typeface="Fira Code" pitchFamily="49" charset="0"/>
              <a:cs typeface="Fira Code" pitchFamily="49" charset="0"/>
              <a:sym typeface="Ubuntu Light"/>
            </a:endParaRPr>
          </a:p>
        </p:txBody>
      </p:sp>
      <p:sp>
        <p:nvSpPr>
          <p:cNvPr id="61" name="Google Shape;61;p14"/>
          <p:cNvSpPr txBox="1"/>
          <p:nvPr/>
        </p:nvSpPr>
        <p:spPr>
          <a:xfrm>
            <a:off x="240550" y="440125"/>
            <a:ext cx="3334754"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dirty="0">
                <a:solidFill>
                  <a:schemeClr val="lt1"/>
                </a:solidFill>
                <a:latin typeface="Fira Code" pitchFamily="49" charset="0"/>
                <a:ea typeface="Fira Code" pitchFamily="49" charset="0"/>
                <a:cs typeface="Fira Code" pitchFamily="49" charset="0"/>
                <a:sym typeface="Fira Code Light"/>
              </a:rPr>
              <a:t>conhecendo nosso planejamento de aulas</a:t>
            </a:r>
            <a:endParaRPr sz="900" dirty="0">
              <a:solidFill>
                <a:schemeClr val="lt1"/>
              </a:solidFill>
              <a:latin typeface="Fira Code" pitchFamily="49" charset="0"/>
              <a:ea typeface="Fira Code" pitchFamily="49" charset="0"/>
              <a:cs typeface="Fira Code" pitchFamily="49" charset="0"/>
              <a:sym typeface="Fira Code Light"/>
            </a:endParaRPr>
          </a:p>
        </p:txBody>
      </p:sp>
      <p:sp>
        <p:nvSpPr>
          <p:cNvPr id="62" name="Google Shape;62;p14"/>
          <p:cNvSpPr txBox="1"/>
          <p:nvPr/>
        </p:nvSpPr>
        <p:spPr>
          <a:xfrm>
            <a:off x="158254" y="871225"/>
            <a:ext cx="3490202" cy="67707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pt-BR" sz="1100" b="1" i="0" dirty="0">
                <a:solidFill>
                  <a:srgbClr val="92D050"/>
                </a:solidFill>
                <a:effectLst/>
                <a:latin typeface="Fira Code" pitchFamily="49" charset="0"/>
                <a:ea typeface="Fira Code" pitchFamily="49" charset="0"/>
                <a:cs typeface="Fira Code" pitchFamily="49" charset="0"/>
              </a:rPr>
              <a:t>Aula 01</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Ágeis</a:t>
            </a:r>
            <a:endParaRPr lang="pt-BR" sz="1050" dirty="0">
              <a:solidFill>
                <a:schemeClr val="bg1"/>
              </a:solidFill>
              <a:latin typeface="Fira Code" pitchFamily="49" charset="0"/>
              <a:ea typeface="Fira Code" pitchFamily="49" charset="0"/>
              <a:cs typeface="Fira Code" pitchFamily="49" charset="0"/>
            </a:endParaRP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do Scrum e </a:t>
            </a:r>
            <a:r>
              <a:rPr lang="pt-BR" sz="1050" b="0" i="0" dirty="0" err="1">
                <a:solidFill>
                  <a:schemeClr val="bg1"/>
                </a:solidFill>
                <a:effectLst/>
                <a:latin typeface="Fira Code" pitchFamily="49" charset="0"/>
                <a:ea typeface="Fira Code" pitchFamily="49" charset="0"/>
                <a:cs typeface="Fira Code" pitchFamily="49" charset="0"/>
              </a:rPr>
              <a:t>Kanban</a:t>
            </a:r>
            <a:r>
              <a:rPr lang="pt-BR" sz="1050" b="0" i="0" dirty="0">
                <a:solidFill>
                  <a:schemeClr val="bg1"/>
                </a:solidFill>
                <a:effectLst/>
                <a:latin typeface="Fira Code" pitchFamily="49" charset="0"/>
                <a:ea typeface="Fira Code" pitchFamily="49" charset="0"/>
                <a:cs typeface="Fira Code" pitchFamily="49" charset="0"/>
              </a:rPr>
              <a:t>,</a:t>
            </a:r>
            <a:endParaRPr sz="900" dirty="0">
              <a:solidFill>
                <a:schemeClr val="bg1"/>
              </a:solidFill>
              <a:latin typeface="Fira Code" pitchFamily="49" charset="0"/>
              <a:ea typeface="Fira Code" pitchFamily="49" charset="0"/>
              <a:cs typeface="Fira Code" pitchFamily="49" charset="0"/>
              <a:sym typeface="Fira Code Light"/>
            </a:endParaRPr>
          </a:p>
        </p:txBody>
      </p:sp>
      <p:sp>
        <p:nvSpPr>
          <p:cNvPr id="2" name="Google Shape;62;p14">
            <a:extLst>
              <a:ext uri="{FF2B5EF4-FFF2-40B4-BE49-F238E27FC236}">
                <a16:creationId xmlns:a16="http://schemas.microsoft.com/office/drawing/2014/main" id="{95EA602E-B5D1-1B32-479E-52DAB1849BEB}"/>
              </a:ext>
            </a:extLst>
          </p:cNvPr>
          <p:cNvSpPr txBox="1"/>
          <p:nvPr/>
        </p:nvSpPr>
        <p:spPr>
          <a:xfrm>
            <a:off x="158254" y="1655735"/>
            <a:ext cx="3490202" cy="5308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02 </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de Qualidade de Software,</a:t>
            </a:r>
            <a:endParaRPr sz="1050" dirty="0">
              <a:solidFill>
                <a:schemeClr val="bg1"/>
              </a:solidFill>
              <a:latin typeface="Fira Code" pitchFamily="49" charset="0"/>
              <a:ea typeface="Fira Code" pitchFamily="49" charset="0"/>
              <a:cs typeface="Fira Code" pitchFamily="49" charset="0"/>
              <a:sym typeface="Fira Code Light"/>
            </a:endParaRPr>
          </a:p>
        </p:txBody>
      </p:sp>
      <p:sp>
        <p:nvSpPr>
          <p:cNvPr id="3" name="Google Shape;62;p14">
            <a:extLst>
              <a:ext uri="{FF2B5EF4-FFF2-40B4-BE49-F238E27FC236}">
                <a16:creationId xmlns:a16="http://schemas.microsoft.com/office/drawing/2014/main" id="{9573A09F-288C-B783-3A4A-87AF286EACE1}"/>
              </a:ext>
            </a:extLst>
          </p:cNvPr>
          <p:cNvSpPr txBox="1"/>
          <p:nvPr/>
        </p:nvSpPr>
        <p:spPr>
          <a:xfrm>
            <a:off x="158254" y="3241421"/>
            <a:ext cx="3490202" cy="738633"/>
          </a:xfrm>
          <a:prstGeom prst="rect">
            <a:avLst/>
          </a:prstGeom>
          <a:noFill/>
          <a:ln>
            <a:noFill/>
          </a:ln>
        </p:spPr>
        <p:txBody>
          <a:bodyPr spcFirstLastPara="1" wrap="square" lIns="91425" tIns="91425" rIns="91425" bIns="91425" anchor="t" anchorCtr="0">
            <a:spAutoFit/>
          </a:bodyPr>
          <a:lstStyle/>
          <a:p>
            <a:r>
              <a:rPr lang="pt-BR" sz="1200" b="1" dirty="0">
                <a:solidFill>
                  <a:srgbClr val="92D050"/>
                </a:solidFill>
                <a:latin typeface="Fira Code" pitchFamily="49" charset="0"/>
                <a:ea typeface="Fira Code" pitchFamily="49" charset="0"/>
                <a:cs typeface="Fira Code" pitchFamily="49" charset="0"/>
                <a:sym typeface="Fira Code Light"/>
              </a:rPr>
              <a:t>Aula 04</a:t>
            </a:r>
            <a:br>
              <a:rPr lang="pt-BR" sz="1100" dirty="0">
                <a:solidFill>
                  <a:schemeClr val="bg1"/>
                </a:solidFill>
                <a:latin typeface="Fira Code" pitchFamily="49" charset="0"/>
                <a:ea typeface="Fira Code" pitchFamily="49" charset="0"/>
                <a:cs typeface="Fira Code" pitchFamily="49" charset="0"/>
              </a:rPr>
            </a:br>
            <a:r>
              <a:rPr lang="pt-BR" sz="1400" b="0" i="0" dirty="0">
                <a:solidFill>
                  <a:schemeClr val="bg1"/>
                </a:solidFill>
                <a:effectLst/>
                <a:latin typeface="-apple-system"/>
              </a:rPr>
              <a:t>Introdução à arquitetura de software</a:t>
            </a:r>
          </a:p>
          <a:p>
            <a:pPr marL="0" lvl="0" indent="0" algn="l" rtl="0">
              <a:spcBef>
                <a:spcPts val="0"/>
              </a:spcBef>
              <a:spcAft>
                <a:spcPts val="0"/>
              </a:spcAft>
              <a:buNone/>
            </a:pP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58254" y="3896400"/>
            <a:ext cx="3490202" cy="12156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05</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 para</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SOLID</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CLEAN</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DESIGN PATTERNS</a:t>
            </a: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5" name="Google Shape;62;p14">
            <a:extLst>
              <a:ext uri="{FF2B5EF4-FFF2-40B4-BE49-F238E27FC236}">
                <a16:creationId xmlns:a16="http://schemas.microsoft.com/office/drawing/2014/main" id="{E4A3F302-407E-56C3-563F-BD3472D9BADA}"/>
              </a:ext>
            </a:extLst>
          </p:cNvPr>
          <p:cNvSpPr txBox="1"/>
          <p:nvPr/>
        </p:nvSpPr>
        <p:spPr>
          <a:xfrm>
            <a:off x="158254" y="2294051"/>
            <a:ext cx="3490202"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03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Tipos de Arquitetura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Orientado a Serviços</a:t>
            </a:r>
          </a:p>
          <a:p>
            <a:pPr marL="0" lvl="0" indent="0" rtl="0">
              <a:spcBef>
                <a:spcPts val="0"/>
              </a:spcBef>
              <a:spcAft>
                <a:spcPts val="0"/>
              </a:spcAft>
              <a:buNone/>
            </a:pPr>
            <a:r>
              <a:rPr lang="pt-BR" sz="1100" b="0" i="0" dirty="0" err="1">
                <a:solidFill>
                  <a:schemeClr val="bg1"/>
                </a:solidFill>
                <a:effectLst/>
                <a:latin typeface="Fira Code" pitchFamily="49" charset="0"/>
                <a:ea typeface="Fira Code" pitchFamily="49" charset="0"/>
                <a:cs typeface="Fira Code" pitchFamily="49" charset="0"/>
              </a:rPr>
              <a:t>Microsserviços</a:t>
            </a:r>
            <a:endParaRPr lang="pt-BR" sz="1100" dirty="0">
              <a:solidFill>
                <a:schemeClr val="bg1"/>
              </a:solidFill>
              <a:latin typeface="Fira Code" pitchFamily="49" charset="0"/>
              <a:ea typeface="Fira Code" pitchFamily="49" charset="0"/>
              <a:cs typeface="Fira Code" pitchFamily="49" charset="0"/>
            </a:endParaRPr>
          </a:p>
        </p:txBody>
      </p:sp>
      <p:sp>
        <p:nvSpPr>
          <p:cNvPr id="6" name="Google Shape;62;p14">
            <a:extLst>
              <a:ext uri="{FF2B5EF4-FFF2-40B4-BE49-F238E27FC236}">
                <a16:creationId xmlns:a16="http://schemas.microsoft.com/office/drawing/2014/main" id="{3C3CBB0B-A568-DD74-7C11-A8CF111C0778}"/>
              </a:ext>
            </a:extLst>
          </p:cNvPr>
          <p:cNvSpPr txBox="1"/>
          <p:nvPr/>
        </p:nvSpPr>
        <p:spPr>
          <a:xfrm>
            <a:off x="4433692" y="1072363"/>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06</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Boas Práticas em Desenvolvimento</a:t>
            </a:r>
            <a:endParaRPr sz="600" dirty="0">
              <a:solidFill>
                <a:schemeClr val="bg1"/>
              </a:solidFill>
              <a:latin typeface="Fira Code" pitchFamily="49" charset="0"/>
              <a:ea typeface="Fira Code" pitchFamily="49" charset="0"/>
              <a:cs typeface="Fira Code" pitchFamily="49" charset="0"/>
              <a:sym typeface="Fira Code Light"/>
            </a:endParaRPr>
          </a:p>
        </p:txBody>
      </p:sp>
      <p:sp>
        <p:nvSpPr>
          <p:cNvPr id="7" name="Google Shape;62;p14">
            <a:extLst>
              <a:ext uri="{FF2B5EF4-FFF2-40B4-BE49-F238E27FC236}">
                <a16:creationId xmlns:a16="http://schemas.microsoft.com/office/drawing/2014/main" id="{1329A50E-6869-7339-94B7-64359D000790}"/>
              </a:ext>
            </a:extLst>
          </p:cNvPr>
          <p:cNvSpPr txBox="1"/>
          <p:nvPr/>
        </p:nvSpPr>
        <p:spPr>
          <a:xfrm>
            <a:off x="4433692" y="166341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07</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a:t>
            </a:r>
            <a:endParaRPr sz="800" dirty="0">
              <a:solidFill>
                <a:schemeClr val="bg1"/>
              </a:solidFill>
              <a:latin typeface="Fira Code" pitchFamily="49" charset="0"/>
              <a:ea typeface="Fira Code" pitchFamily="49" charset="0"/>
              <a:cs typeface="Fira Code" pitchFamily="49" charset="0"/>
              <a:sym typeface="Fira Code Light"/>
            </a:endParaRPr>
          </a:p>
        </p:txBody>
      </p:sp>
      <p:sp>
        <p:nvSpPr>
          <p:cNvPr id="8" name="Google Shape;62;p14">
            <a:extLst>
              <a:ext uri="{FF2B5EF4-FFF2-40B4-BE49-F238E27FC236}">
                <a16:creationId xmlns:a16="http://schemas.microsoft.com/office/drawing/2014/main" id="{7BF34CEC-F0DC-5312-2C6A-964D2C463514}"/>
              </a:ext>
            </a:extLst>
          </p:cNvPr>
          <p:cNvSpPr txBox="1"/>
          <p:nvPr/>
        </p:nvSpPr>
        <p:spPr>
          <a:xfrm>
            <a:off x="4433692" y="221398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08</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
        <p:nvSpPr>
          <p:cNvPr id="9" name="Google Shape;62;p14">
            <a:extLst>
              <a:ext uri="{FF2B5EF4-FFF2-40B4-BE49-F238E27FC236}">
                <a16:creationId xmlns:a16="http://schemas.microsoft.com/office/drawing/2014/main" id="{2CFA1966-9325-E431-461C-095A97166335}"/>
              </a:ext>
            </a:extLst>
          </p:cNvPr>
          <p:cNvSpPr txBox="1"/>
          <p:nvPr/>
        </p:nvSpPr>
        <p:spPr>
          <a:xfrm>
            <a:off x="4433692" y="276455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09</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CaixaDeTexto 10">
            <a:extLst>
              <a:ext uri="{FF2B5EF4-FFF2-40B4-BE49-F238E27FC236}">
                <a16:creationId xmlns:a16="http://schemas.microsoft.com/office/drawing/2014/main" id="{DB18E4BE-D26B-6140-22C0-F005CFCDEF67}"/>
              </a:ext>
            </a:extLst>
          </p:cNvPr>
          <p:cNvSpPr txBox="1"/>
          <p:nvPr/>
        </p:nvSpPr>
        <p:spPr>
          <a:xfrm>
            <a:off x="2266336" y="1907702"/>
            <a:ext cx="4611328" cy="1384995"/>
          </a:xfrm>
          <a:prstGeom prst="rect">
            <a:avLst/>
          </a:prstGeom>
          <a:noFill/>
        </p:spPr>
        <p:txBody>
          <a:bodyPr wrap="square">
            <a:spAutoFit/>
          </a:bodyPr>
          <a:lstStyle/>
          <a:p>
            <a:r>
              <a:rPr lang="pt-BR" dirty="0">
                <a:hlinkClick r:id="rId3"/>
              </a:rPr>
              <a:t>https://miro.com/welcomeonboard/Q3RSSjJlaEdlaHNoM096REQ5bFd4Y1FJWlFmMXJaVk1GeGJzdldWUG5VUzljY1YzeHk0SWZQeG43VmFvd0hhaHwzMDc0NDU3MzQ3NTU3NzU5MTQ0fDI=?share_link_id=325229781704</a:t>
            </a:r>
            <a:endParaRPr lang="pt-BR" dirty="0"/>
          </a:p>
          <a:p>
            <a:endParaRPr lang="pt-BR" dirty="0"/>
          </a:p>
        </p:txBody>
      </p:sp>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_dinâmica</a:t>
            </a:r>
          </a:p>
        </p:txBody>
      </p:sp>
    </p:spTree>
    <p:extLst>
      <p:ext uri="{BB962C8B-B14F-4D97-AF65-F5344CB8AC3E}">
        <p14:creationId xmlns:p14="http://schemas.microsoft.com/office/powerpoint/2010/main" val="332600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_combinados</a:t>
            </a:r>
          </a:p>
        </p:txBody>
      </p:sp>
      <p:sp>
        <p:nvSpPr>
          <p:cNvPr id="2" name="CaixaDeTexto 1">
            <a:extLst>
              <a:ext uri="{FF2B5EF4-FFF2-40B4-BE49-F238E27FC236}">
                <a16:creationId xmlns:a16="http://schemas.microsoft.com/office/drawing/2014/main" id="{98DAEBEE-0AFC-A7D5-B86B-36F6BA6B362B}"/>
              </a:ext>
            </a:extLst>
          </p:cNvPr>
          <p:cNvSpPr txBox="1"/>
          <p:nvPr/>
        </p:nvSpPr>
        <p:spPr>
          <a:xfrm>
            <a:off x="2266336" y="1907702"/>
            <a:ext cx="4611328" cy="1384995"/>
          </a:xfrm>
          <a:prstGeom prst="rect">
            <a:avLst/>
          </a:prstGeom>
          <a:noFill/>
        </p:spPr>
        <p:txBody>
          <a:bodyPr wrap="square">
            <a:spAutoFit/>
          </a:bodyPr>
          <a:lstStyle/>
          <a:p>
            <a:r>
              <a:rPr lang="pt-BR" dirty="0">
                <a:solidFill>
                  <a:schemeClr val="bg1"/>
                </a:solidFill>
              </a:rPr>
              <a:t>Listas de exercício para fixação SIM porém flexíveis</a:t>
            </a:r>
          </a:p>
          <a:p>
            <a:r>
              <a:rPr lang="pt-BR" dirty="0">
                <a:solidFill>
                  <a:schemeClr val="bg1"/>
                </a:solidFill>
              </a:rPr>
              <a:t>Disponibilizadas no </a:t>
            </a:r>
            <a:r>
              <a:rPr lang="pt-BR" dirty="0" err="1">
                <a:solidFill>
                  <a:schemeClr val="bg1"/>
                </a:solidFill>
              </a:rPr>
              <a:t>github</a:t>
            </a:r>
            <a:endParaRPr lang="pt-BR" dirty="0">
              <a:solidFill>
                <a:schemeClr val="bg1"/>
              </a:solidFill>
            </a:endParaRPr>
          </a:p>
          <a:p>
            <a:endParaRPr lang="pt-BR" dirty="0">
              <a:solidFill>
                <a:schemeClr val="bg1"/>
              </a:solidFill>
            </a:endParaRPr>
          </a:p>
          <a:p>
            <a:r>
              <a:rPr lang="pt-BR" dirty="0">
                <a:solidFill>
                  <a:schemeClr val="bg1"/>
                </a:solidFill>
              </a:rPr>
              <a:t>Trabalho em grupo, dividir em sala e deixar as alunas fazendo e evoluindo com o tema</a:t>
            </a:r>
          </a:p>
          <a:p>
            <a:endParaRPr lang="pt-BR" dirty="0">
              <a:solidFill>
                <a:schemeClr val="bg1"/>
              </a:solidFill>
            </a:endParaRPr>
          </a:p>
        </p:txBody>
      </p:sp>
    </p:spTree>
    <p:extLst>
      <p:ext uri="{BB962C8B-B14F-4D97-AF65-F5344CB8AC3E}">
        <p14:creationId xmlns:p14="http://schemas.microsoft.com/office/powerpoint/2010/main" val="427301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_Contextualização da importância dos métodos ágeis no desenvolvimento de software e em outras áreas.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84283" y="459547"/>
            <a:ext cx="8775434"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0" i="0" dirty="0">
                <a:solidFill>
                  <a:schemeClr val="bg1"/>
                </a:solidFill>
                <a:effectLst/>
                <a:latin typeface="Fira Code" pitchFamily="49" charset="0"/>
                <a:ea typeface="Fira Code" pitchFamily="49" charset="0"/>
                <a:cs typeface="Fira Code" pitchFamily="49" charset="0"/>
              </a:rPr>
              <a:t>Conhecer a importância dos métodos ágeis no desenvolvimento de software e em outras áreas é crucial para estabelecer a base e a relevância do assunto.</a:t>
            </a:r>
          </a:p>
          <a:p>
            <a:pPr marL="0" lvl="0" indent="0" algn="l" rtl="0">
              <a:spcBef>
                <a:spcPts val="0"/>
              </a:spcBef>
              <a:spcAft>
                <a:spcPts val="0"/>
              </a:spcAft>
              <a:buNone/>
            </a:pPr>
            <a:endParaRPr lang="pt-BR" sz="1200" dirty="0">
              <a:solidFill>
                <a:schemeClr val="bg1"/>
              </a:solidFill>
              <a:latin typeface="Fira Code" pitchFamily="49" charset="0"/>
              <a:ea typeface="Fira Code" pitchFamily="49" charset="0"/>
              <a:cs typeface="Fira Code" pitchFamily="49" charset="0"/>
              <a:sym typeface="Fira Code Light"/>
            </a:endParaRPr>
          </a:p>
          <a:p>
            <a:pPr marL="0" lvl="0" indent="0" algn="l" rtl="0">
              <a:spcBef>
                <a:spcPts val="0"/>
              </a:spcBef>
              <a:spcAft>
                <a:spcPts val="0"/>
              </a:spcAft>
              <a:buNone/>
            </a:pPr>
            <a:endParaRPr sz="1200" dirty="0">
              <a:solidFill>
                <a:schemeClr val="bg1"/>
              </a:solidFill>
              <a:latin typeface="Fira Code" pitchFamily="49" charset="0"/>
              <a:ea typeface="Fira Code" pitchFamily="49" charset="0"/>
              <a:cs typeface="Fira Code" pitchFamily="49" charset="0"/>
              <a:sym typeface="Fira Code Light"/>
            </a:endParaRPr>
          </a:p>
        </p:txBody>
      </p:sp>
      <p:pic>
        <p:nvPicPr>
          <p:cNvPr id="2" name="Imagem 1">
            <a:extLst>
              <a:ext uri="{FF2B5EF4-FFF2-40B4-BE49-F238E27FC236}">
                <a16:creationId xmlns:a16="http://schemas.microsoft.com/office/drawing/2014/main" id="{DC6D4AC1-73D2-9799-4E7E-5305769B40D2}"/>
              </a:ext>
            </a:extLst>
          </p:cNvPr>
          <p:cNvPicPr>
            <a:picLocks noChangeAspect="1"/>
          </p:cNvPicPr>
          <p:nvPr/>
        </p:nvPicPr>
        <p:blipFill>
          <a:blip r:embed="rId3"/>
          <a:stretch>
            <a:fillRect/>
          </a:stretch>
        </p:blipFill>
        <p:spPr>
          <a:xfrm>
            <a:off x="323035" y="1219069"/>
            <a:ext cx="5071925" cy="4036384"/>
          </a:xfrm>
          <a:prstGeom prst="rect">
            <a:avLst/>
          </a:prstGeom>
        </p:spPr>
      </p:pic>
    </p:spTree>
    <p:extLst>
      <p:ext uri="{BB962C8B-B14F-4D97-AF65-F5344CB8AC3E}">
        <p14:creationId xmlns:p14="http://schemas.microsoft.com/office/powerpoint/2010/main" val="71780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r>
              <a:rPr lang="pt-BR" b="0" i="0" dirty="0">
                <a:solidFill>
                  <a:schemeClr val="bg1"/>
                </a:solidFill>
                <a:effectLst/>
                <a:latin typeface="Fira Code" pitchFamily="49" charset="0"/>
                <a:ea typeface="Fira Code" pitchFamily="49" charset="0"/>
                <a:cs typeface="Fira Code" pitchFamily="49" charset="0"/>
              </a:rPr>
              <a:t>A evolução da tecnologia está intrinsecamente ligada às mudanças nas demandas dos clientes e às suas crescentes expectativas.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Avanços Tecnológicos</a:t>
            </a:r>
            <a:r>
              <a:rPr lang="pt-BR" b="0" i="0" dirty="0">
                <a:solidFill>
                  <a:schemeClr val="bg1"/>
                </a:solidFill>
                <a:effectLst/>
                <a:latin typeface="Fira Code" pitchFamily="49" charset="0"/>
                <a:ea typeface="Fira Code" pitchFamily="49" charset="0"/>
                <a:cs typeface="Fira Code" pitchFamily="49" charset="0"/>
              </a:rPr>
              <a:t>: A tecnologia está em constante evolução, com avanços rápidos em áreas como inteligência artificial, internet das coisas, computação em nuvem, realidade virtual e aumentada, entre outras. Esses avanços tecnológicos criam novas oportunidades para empresas atenderem às necessidades dos clientes de maneiras mais eficazes e inovadoras.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Mudanças nas Expectativas dos Clientes</a:t>
            </a:r>
            <a:r>
              <a:rPr lang="pt-BR" b="0" i="0" dirty="0">
                <a:solidFill>
                  <a:schemeClr val="bg1"/>
                </a:solidFill>
                <a:effectLst/>
                <a:latin typeface="Fira Code" pitchFamily="49" charset="0"/>
                <a:ea typeface="Fira Code" pitchFamily="49" charset="0"/>
                <a:cs typeface="Fira Code" pitchFamily="49" charset="0"/>
              </a:rPr>
              <a:t>: À medida que novas tecnologias se tornam parte integrante da vida cotidiana, as expectativas dos clientes também mudam. Eles esperam experiências mais personalizadas, convenientes e eficientes. Por exemplo, a capacidade de fazer compras online, rastrear entregas em tempo real ou receber recomendações de produtos com base em seus históricos de compra são agora consideradas normais.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14467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Personalização e Experiência do Cliente</a:t>
            </a:r>
            <a:r>
              <a:rPr lang="pt-BR" b="0" i="0" dirty="0">
                <a:solidFill>
                  <a:schemeClr val="bg1"/>
                </a:solidFill>
                <a:effectLst/>
                <a:latin typeface="Fira Code" pitchFamily="49" charset="0"/>
                <a:ea typeface="Fira Code" pitchFamily="49" charset="0"/>
                <a:cs typeface="Fira Code" pitchFamily="49" charset="0"/>
              </a:rPr>
              <a:t>: Os clientes valorizam cada vez mais a personalização. As empresas estão usando tecnologias avançadas, como aprendizado de máquina e análise de dados, para entender melhor os gostos e preferências dos clientes e oferecer experiências sob medida.</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Integração Multicanal</a:t>
            </a:r>
            <a:r>
              <a:rPr lang="pt-BR" b="0" i="0" dirty="0">
                <a:solidFill>
                  <a:schemeClr val="bg1"/>
                </a:solidFill>
                <a:effectLst/>
                <a:latin typeface="Fira Code" pitchFamily="49" charset="0"/>
                <a:ea typeface="Fira Code" pitchFamily="49" charset="0"/>
                <a:cs typeface="Fira Code" pitchFamily="49" charset="0"/>
              </a:rPr>
              <a:t>: Os clientes hoje interagem com as empresas por meio de uma variedade de canais, como websites, aplicativos móveis, redes sociais, </a:t>
            </a:r>
            <a:r>
              <a:rPr lang="pt-BR" b="0" i="0" dirty="0" err="1">
                <a:solidFill>
                  <a:schemeClr val="bg1"/>
                </a:solidFill>
                <a:effectLst/>
                <a:latin typeface="Fira Code" pitchFamily="49" charset="0"/>
                <a:ea typeface="Fira Code" pitchFamily="49" charset="0"/>
                <a:cs typeface="Fira Code" pitchFamily="49" charset="0"/>
              </a:rPr>
              <a:t>chatbots</a:t>
            </a:r>
            <a:r>
              <a:rPr lang="pt-BR" b="0" i="0" dirty="0">
                <a:solidFill>
                  <a:schemeClr val="bg1"/>
                </a:solidFill>
                <a:effectLst/>
                <a:latin typeface="Fira Code" pitchFamily="49" charset="0"/>
                <a:ea typeface="Fira Code" pitchFamily="49" charset="0"/>
                <a:cs typeface="Fira Code" pitchFamily="49" charset="0"/>
              </a:rPr>
              <a:t>, e-mail e lojas físicas. As empresas precisam garantir uma experiência consistente e integrada em todos esses canais.</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Mobilidade e Acessibilidade</a:t>
            </a:r>
            <a:r>
              <a:rPr lang="pt-BR" b="0" i="0" dirty="0">
                <a:solidFill>
                  <a:schemeClr val="bg1"/>
                </a:solidFill>
                <a:effectLst/>
                <a:latin typeface="Fira Code" pitchFamily="49" charset="0"/>
                <a:ea typeface="Fira Code" pitchFamily="49" charset="0"/>
                <a:cs typeface="Fira Code" pitchFamily="49" charset="0"/>
              </a:rPr>
              <a:t>: Com o aumento do uso de dispositivos móveis, as empresas precisam garantir que seus serviços e produtos sejam acessíveis em plataformas móveis e atendam às necessidades dos clientes em movimento.</a:t>
            </a:r>
            <a:endParaRPr lang="pt-BR" dirty="0">
              <a:solidFill>
                <a:schemeClr val="bg1"/>
              </a:solidFill>
              <a:latin typeface="Fira Code" pitchFamily="49" charset="0"/>
              <a:ea typeface="Fira Code" pitchFamily="49" charset="0"/>
              <a:cs typeface="Fira Code" pitchFamily="49" charset="0"/>
            </a:endParaRP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Segurança e Privacidade</a:t>
            </a:r>
            <a:r>
              <a:rPr lang="pt-BR" b="0" i="0" dirty="0">
                <a:solidFill>
                  <a:schemeClr val="bg1"/>
                </a:solidFill>
                <a:effectLst/>
                <a:latin typeface="Fira Code" pitchFamily="49" charset="0"/>
                <a:ea typeface="Fira Code" pitchFamily="49" charset="0"/>
                <a:cs typeface="Fira Code" pitchFamily="49" charset="0"/>
              </a:rPr>
              <a:t>: Com a crescente conscientização sobre questões de segurança e privacidade de dados, os clientes esperam que as empresas protejam suas informações pessoais. Isso coloca um foco maior na segurança cibernética e na conformidade com regulamentações de privacidade.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5022646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14752</TotalTime>
  <Words>3892</Words>
  <Application>Microsoft Macintosh PowerPoint</Application>
  <PresentationFormat>Apresentação na tela (16:10)</PresentationFormat>
  <Paragraphs>292</Paragraphs>
  <Slides>39</Slides>
  <Notes>39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39</vt:i4>
      </vt:variant>
    </vt:vector>
  </HeadingPairs>
  <TitlesOfParts>
    <vt:vector size="46" baseType="lpstr">
      <vt:lpstr>Fira Code Light</vt:lpstr>
      <vt:lpstr>Ubuntu Light</vt:lpstr>
      <vt:lpstr>Ubuntu</vt:lpstr>
      <vt:lpstr>-apple-system</vt:lpstr>
      <vt:lpstr>Arial</vt:lpstr>
      <vt:lpstr>Fira Code</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Jaqueline de Carvalho Laurenti</cp:lastModifiedBy>
  <cp:revision>22</cp:revision>
  <dcterms:modified xsi:type="dcterms:W3CDTF">2023-10-10T22:28:54Z</dcterms:modified>
</cp:coreProperties>
</file>